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2"/>
  </p:notesMasterIdLst>
  <p:sldIdLst>
    <p:sldId id="258" r:id="rId2"/>
    <p:sldId id="256" r:id="rId3"/>
    <p:sldId id="257" r:id="rId4"/>
    <p:sldId id="260" r:id="rId5"/>
    <p:sldId id="261" r:id="rId6"/>
    <p:sldId id="262" r:id="rId7"/>
    <p:sldId id="267" r:id="rId8"/>
    <p:sldId id="264" r:id="rId9"/>
    <p:sldId id="265" r:id="rId10"/>
    <p:sldId id="266" r:id="rId11"/>
  </p:sldIdLst>
  <p:sldSz cx="9144000" cy="6858000" type="screen4x3"/>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97"/>
    <p:restoredTop sz="94648"/>
  </p:normalViewPr>
  <p:slideViewPr>
    <p:cSldViewPr snapToGrid="0" snapToObjects="1">
      <p:cViewPr>
        <p:scale>
          <a:sx n="90" d="100"/>
          <a:sy n="90" d="100"/>
        </p:scale>
        <p:origin x="168" y="4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emf"/><Relationship Id="rId2" Type="http://schemas.openxmlformats.org/officeDocument/2006/relationships/image" Target="../media/image17.emf"/><Relationship Id="rId3" Type="http://schemas.openxmlformats.org/officeDocument/2006/relationships/image" Target="../media/image1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669466-B986-BD4D-A561-199CD9920F43}" type="datetimeFigureOut">
              <a:rPr lang="en-GB" smtClean="0"/>
              <a:t>23/01/2017</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ABA0CF-18D2-424D-ACBC-26F6FE0582F6}" type="slidenum">
              <a:rPr lang="en-GB" smtClean="0"/>
              <a:t>‹#›</a:t>
            </a:fld>
            <a:endParaRPr lang="en-GB"/>
          </a:p>
        </p:txBody>
      </p:sp>
    </p:spTree>
    <p:extLst>
      <p:ext uri="{BB962C8B-B14F-4D97-AF65-F5344CB8AC3E}">
        <p14:creationId xmlns:p14="http://schemas.microsoft.com/office/powerpoint/2010/main" val="158136080"/>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71091BC-89D0-2241-8DE6-337DFCC57038}" type="slidenum">
              <a:rPr lang="en-GB" smtClean="0"/>
              <a:t>9</a:t>
            </a:fld>
            <a:endParaRPr lang="en-GB"/>
          </a:p>
        </p:txBody>
      </p:sp>
    </p:spTree>
    <p:extLst>
      <p:ext uri="{BB962C8B-B14F-4D97-AF65-F5344CB8AC3E}">
        <p14:creationId xmlns:p14="http://schemas.microsoft.com/office/powerpoint/2010/main" val="1260625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71091BC-89D0-2241-8DE6-337DFCC57038}" type="slidenum">
              <a:rPr lang="en-GB" smtClean="0"/>
              <a:t>10</a:t>
            </a:fld>
            <a:endParaRPr lang="en-GB"/>
          </a:p>
        </p:txBody>
      </p:sp>
    </p:spTree>
    <p:extLst>
      <p:ext uri="{BB962C8B-B14F-4D97-AF65-F5344CB8AC3E}">
        <p14:creationId xmlns:p14="http://schemas.microsoft.com/office/powerpoint/2010/main" val="1836367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828B477-2435-AB44-8215-26446CEC8CF5}" type="datetimeFigureOut">
              <a:rPr lang="en-GB" smtClean="0"/>
              <a:t>20/01/2017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12313F9-C238-E948-B819-77D491B0689D}" type="slidenum">
              <a:rPr lang="en-GB" smtClean="0"/>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828B477-2435-AB44-8215-26446CEC8CF5}" type="datetimeFigureOut">
              <a:rPr lang="en-GB" smtClean="0"/>
              <a:t>20/01/2017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12313F9-C238-E948-B819-77D491B0689D}" type="slidenum">
              <a:rPr lang="en-GB" smtClean="0"/>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828B477-2435-AB44-8215-26446CEC8CF5}" type="datetimeFigureOut">
              <a:rPr lang="en-GB" smtClean="0"/>
              <a:t>20/01/2017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12313F9-C238-E948-B819-77D491B0689D}" type="slidenum">
              <a:rPr lang="en-GB" smtClean="0"/>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828B477-2435-AB44-8215-26446CEC8CF5}" type="datetimeFigureOut">
              <a:rPr lang="en-GB" smtClean="0"/>
              <a:t>20/01/2017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12313F9-C238-E948-B819-77D491B0689D}" type="slidenum">
              <a:rPr lang="en-GB" smtClean="0"/>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828B477-2435-AB44-8215-26446CEC8CF5}" type="datetimeFigureOut">
              <a:rPr lang="en-GB" smtClean="0"/>
              <a:t>20/01/2017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12313F9-C238-E948-B819-77D491B0689D}" type="slidenum">
              <a:rPr lang="en-GB" smtClean="0"/>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828B477-2435-AB44-8215-26446CEC8CF5}" type="datetimeFigureOut">
              <a:rPr lang="en-GB" smtClean="0"/>
              <a:t>20/01/2017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12313F9-C238-E948-B819-77D491B0689D}" type="slidenum">
              <a:rPr lang="en-GB" smtClean="0"/>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828B477-2435-AB44-8215-26446CEC8CF5}" type="datetimeFigureOut">
              <a:rPr lang="en-GB" smtClean="0"/>
              <a:t>20/01/2017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12313F9-C238-E948-B819-77D491B0689D}" type="slidenum">
              <a:rPr lang="en-GB" smtClean="0"/>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828B477-2435-AB44-8215-26446CEC8CF5}" type="datetimeFigureOut">
              <a:rPr lang="en-GB" smtClean="0"/>
              <a:t>20/01/2017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12313F9-C238-E948-B819-77D491B0689D}" type="slidenum">
              <a:rPr lang="en-GB" smtClean="0"/>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28B477-2435-AB44-8215-26446CEC8CF5}" type="datetimeFigureOut">
              <a:rPr lang="en-GB" smtClean="0"/>
              <a:t>20/01/2017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12313F9-C238-E948-B819-77D491B0689D}" type="slidenum">
              <a:rPr lang="en-GB" smtClean="0"/>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28B477-2435-AB44-8215-26446CEC8CF5}" type="datetimeFigureOut">
              <a:rPr lang="en-GB" smtClean="0"/>
              <a:t>20/01/2017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12313F9-C238-E948-B819-77D491B0689D}" type="slidenum">
              <a:rPr lang="en-GB" smtClean="0"/>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28B477-2435-AB44-8215-26446CEC8CF5}" type="datetimeFigureOut">
              <a:rPr lang="en-GB" smtClean="0"/>
              <a:t>20/01/2017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12313F9-C238-E948-B819-77D491B0689D}" type="slidenum">
              <a:rPr lang="en-GB" smtClean="0"/>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28B477-2435-AB44-8215-26446CEC8CF5}" type="datetimeFigureOut">
              <a:rPr lang="en-GB" smtClean="0"/>
              <a:t>20/01/2017</a:t>
            </a:fld>
            <a:endParaRPr lang="en-GB"/>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2313F9-C238-E948-B819-77D491B0689D}" type="slidenum">
              <a:rPr lang="en-GB" smtClean="0"/>
              <a:t>‹#›</a:t>
            </a:fld>
            <a:endParaRPr lang="en-GB"/>
          </a:p>
        </p:txBody>
      </p:sp>
    </p:spTree>
    <p:extLst>
      <p:ext uri="{BB962C8B-B14F-4D97-AF65-F5344CB8AC3E}">
        <p14:creationId xmlns:p14="http://schemas.microsoft.com/office/powerpoint/2010/main" val="165083364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tiff"/><Relationship Id="rId3"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oleObject" Target="../embeddings/oleObject3.bin"/><Relationship Id="rId5" Type="http://schemas.openxmlformats.org/officeDocument/2006/relationships/image" Target="../media/image16.emf"/><Relationship Id="rId6" Type="http://schemas.openxmlformats.org/officeDocument/2006/relationships/oleObject" Target="../embeddings/oleObject4.bin"/><Relationship Id="rId7" Type="http://schemas.openxmlformats.org/officeDocument/2006/relationships/image" Target="../media/image17.emf"/><Relationship Id="rId8" Type="http://schemas.openxmlformats.org/officeDocument/2006/relationships/oleObject" Target="../embeddings/oleObject5.bin"/><Relationship Id="rId9" Type="http://schemas.openxmlformats.org/officeDocument/2006/relationships/image" Target="../media/image18.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5" Type="http://schemas.openxmlformats.org/officeDocument/2006/relationships/image" Target="../media/image6.tiff"/><Relationship Id="rId6" Type="http://schemas.openxmlformats.org/officeDocument/2006/relationships/image" Target="../media/image7.tiff"/><Relationship Id="rId7" Type="http://schemas.openxmlformats.org/officeDocument/2006/relationships/image" Target="../media/image8.tiff"/><Relationship Id="rId8" Type="http://schemas.openxmlformats.org/officeDocument/2006/relationships/image" Target="../media/image9.tiff"/><Relationship Id="rId9" Type="http://schemas.openxmlformats.org/officeDocument/2006/relationships/image" Target="../media/image10.emf"/><Relationship Id="rId10" Type="http://schemas.openxmlformats.org/officeDocument/2006/relationships/image" Target="../media/image11.tiff"/><Relationship Id="rId1" Type="http://schemas.openxmlformats.org/officeDocument/2006/relationships/slideLayout" Target="../slideLayouts/slideLayout1.xml"/><Relationship Id="rId2" Type="http://schemas.openxmlformats.org/officeDocument/2006/relationships/image" Target="../media/image3.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3.e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oleObject" Target="../embeddings/oleObject2.bin"/><Relationship Id="rId5" Type="http://schemas.openxmlformats.org/officeDocument/2006/relationships/image" Target="../media/image13.emf"/><Relationship Id="rId6" Type="http://schemas.openxmlformats.org/officeDocument/2006/relationships/image" Target="../media/image14.png"/><Relationship Id="rId7" Type="http://schemas.openxmlformats.org/officeDocument/2006/relationships/image" Target="../media/image15.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72964" y="260484"/>
            <a:ext cx="1927335" cy="584775"/>
          </a:xfrm>
          <a:prstGeom prst="rect">
            <a:avLst/>
          </a:prstGeom>
          <a:noFill/>
        </p:spPr>
        <p:txBody>
          <a:bodyPr wrap="square" rtlCol="0">
            <a:spAutoFit/>
          </a:bodyPr>
          <a:lstStyle/>
          <a:p>
            <a:r>
              <a:rPr lang="en-GB" sz="3200" dirty="0" smtClean="0"/>
              <a:t>PCA</a:t>
            </a:r>
            <a:endParaRPr lang="en-GB" sz="3200" dirty="0"/>
          </a:p>
        </p:txBody>
      </p:sp>
      <p:sp>
        <p:nvSpPr>
          <p:cNvPr id="5" name="TextBox 4"/>
          <p:cNvSpPr txBox="1"/>
          <p:nvPr/>
        </p:nvSpPr>
        <p:spPr>
          <a:xfrm>
            <a:off x="342898" y="803448"/>
            <a:ext cx="7937502" cy="2308324"/>
          </a:xfrm>
          <a:prstGeom prst="rect">
            <a:avLst/>
          </a:prstGeom>
          <a:noFill/>
        </p:spPr>
        <p:txBody>
          <a:bodyPr wrap="square" rtlCol="0">
            <a:spAutoFit/>
          </a:bodyPr>
          <a:lstStyle/>
          <a:p>
            <a:pPr marL="285750" indent="-285750">
              <a:lnSpc>
                <a:spcPct val="200000"/>
              </a:lnSpc>
              <a:buFontTx/>
              <a:buChar char="-"/>
            </a:pPr>
            <a:r>
              <a:rPr lang="en-GB" sz="1800" dirty="0" smtClean="0"/>
              <a:t>Powerful tool to visualise high-dimensional data</a:t>
            </a:r>
          </a:p>
          <a:p>
            <a:pPr marL="285750" indent="-285750">
              <a:lnSpc>
                <a:spcPct val="200000"/>
              </a:lnSpc>
              <a:buFontTx/>
              <a:buChar char="-"/>
            </a:pPr>
            <a:r>
              <a:rPr lang="en-GB" sz="1800" dirty="0" smtClean="0"/>
              <a:t>Shows quantified difference among observations </a:t>
            </a:r>
          </a:p>
          <a:p>
            <a:pPr marL="285750" indent="-285750">
              <a:lnSpc>
                <a:spcPct val="200000"/>
              </a:lnSpc>
              <a:buFontTx/>
              <a:buChar char="-"/>
            </a:pPr>
            <a:r>
              <a:rPr lang="en-GB" sz="1800" dirty="0" smtClean="0"/>
              <a:t>Used to asses data quality and discover relationship between data points</a:t>
            </a:r>
          </a:p>
          <a:p>
            <a:pPr marL="285750" indent="-285750">
              <a:lnSpc>
                <a:spcPct val="200000"/>
              </a:lnSpc>
              <a:buFontTx/>
              <a:buChar char="-"/>
            </a:pPr>
            <a:endParaRPr lang="en-GB" sz="1800" dirty="0"/>
          </a:p>
        </p:txBody>
      </p:sp>
      <p:pic>
        <p:nvPicPr>
          <p:cNvPr id="7" name="Picture 6"/>
          <p:cNvPicPr>
            <a:picLocks noChangeAspect="1"/>
          </p:cNvPicPr>
          <p:nvPr/>
        </p:nvPicPr>
        <p:blipFill rotWithShape="1">
          <a:blip r:embed="rId2"/>
          <a:srcRect t="6951" r="17920" b="4978"/>
          <a:stretch/>
        </p:blipFill>
        <p:spPr>
          <a:xfrm>
            <a:off x="5391150" y="3817083"/>
            <a:ext cx="3543300" cy="2851445"/>
          </a:xfrm>
          <a:prstGeom prst="rect">
            <a:avLst/>
          </a:prstGeom>
        </p:spPr>
      </p:pic>
      <p:pic>
        <p:nvPicPr>
          <p:cNvPr id="4" name="Picture 3"/>
          <p:cNvPicPr>
            <a:picLocks noChangeAspect="1"/>
          </p:cNvPicPr>
          <p:nvPr/>
        </p:nvPicPr>
        <p:blipFill>
          <a:blip r:embed="rId3"/>
          <a:stretch>
            <a:fillRect/>
          </a:stretch>
        </p:blipFill>
        <p:spPr>
          <a:xfrm>
            <a:off x="342898" y="2866888"/>
            <a:ext cx="5308599" cy="1900389"/>
          </a:xfrm>
          <a:prstGeom prst="rect">
            <a:avLst/>
          </a:prstGeom>
        </p:spPr>
      </p:pic>
    </p:spTree>
    <p:extLst>
      <p:ext uri="{BB962C8B-B14F-4D97-AF65-F5344CB8AC3E}">
        <p14:creationId xmlns:p14="http://schemas.microsoft.com/office/powerpoint/2010/main" val="1478509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nvPr>
        </p:nvGraphicFramePr>
        <p:xfrm>
          <a:off x="5030122" y="2185223"/>
          <a:ext cx="2989792" cy="627856"/>
        </p:xfrm>
        <a:graphic>
          <a:graphicData uri="http://schemas.openxmlformats.org/presentationml/2006/ole">
            <mc:AlternateContent xmlns:mc="http://schemas.openxmlformats.org/markup-compatibility/2006">
              <mc:Choice xmlns:v="urn:schemas-microsoft-com:vml" Requires="v">
                <p:oleObj spid="_x0000_s5139" name="Equation" r:id="rId4" imgW="1270000" imgH="266700" progId="Equation.3">
                  <p:embed/>
                </p:oleObj>
              </mc:Choice>
              <mc:Fallback>
                <p:oleObj name="Equation" r:id="rId4" imgW="1270000" imgH="266700" progId="Equation.3">
                  <p:embed/>
                  <p:pic>
                    <p:nvPicPr>
                      <p:cNvPr id="0" name=""/>
                      <p:cNvPicPr/>
                      <p:nvPr/>
                    </p:nvPicPr>
                    <p:blipFill>
                      <a:blip r:embed="rId5"/>
                      <a:stretch>
                        <a:fillRect/>
                      </a:stretch>
                    </p:blipFill>
                    <p:spPr>
                      <a:xfrm>
                        <a:off x="5030122" y="2185223"/>
                        <a:ext cx="2989792" cy="627856"/>
                      </a:xfrm>
                      <a:prstGeom prst="rect">
                        <a:avLst/>
                      </a:prstGeom>
                    </p:spPr>
                  </p:pic>
                </p:oleObj>
              </mc:Fallback>
            </mc:AlternateContent>
          </a:graphicData>
        </a:graphic>
      </p:graphicFrame>
      <p:sp>
        <p:nvSpPr>
          <p:cNvPr id="2" name="TextBox 1"/>
          <p:cNvSpPr txBox="1"/>
          <p:nvPr/>
        </p:nvSpPr>
        <p:spPr>
          <a:xfrm>
            <a:off x="4196680" y="1477337"/>
            <a:ext cx="4528220" cy="707886"/>
          </a:xfrm>
          <a:prstGeom prst="rect">
            <a:avLst/>
          </a:prstGeom>
          <a:noFill/>
        </p:spPr>
        <p:txBody>
          <a:bodyPr wrap="square" rtlCol="0">
            <a:spAutoFit/>
          </a:bodyPr>
          <a:lstStyle/>
          <a:p>
            <a:pPr algn="just">
              <a:spcBef>
                <a:spcPct val="20000"/>
              </a:spcBef>
            </a:pPr>
            <a:r>
              <a:rPr lang="en-US" sz="2000" dirty="0" err="1">
                <a:solidFill>
                  <a:srgbClr val="000000"/>
                </a:solidFill>
                <a:cs typeface="Gill Sans" charset="0"/>
              </a:rPr>
              <a:t>Regularised</a:t>
            </a:r>
            <a:r>
              <a:rPr lang="en-US" sz="2000" dirty="0">
                <a:solidFill>
                  <a:srgbClr val="000000"/>
                </a:solidFill>
                <a:cs typeface="Gill Sans" charset="0"/>
              </a:rPr>
              <a:t> Logistic regression based on a convex </a:t>
            </a:r>
            <a:r>
              <a:rPr lang="en-GB" sz="2000" dirty="0">
                <a:solidFill>
                  <a:srgbClr val="000000"/>
                </a:solidFill>
                <a:cs typeface="Gill Sans" charset="0"/>
              </a:rPr>
              <a:t>optimisation</a:t>
            </a:r>
            <a:r>
              <a:rPr lang="en-US" sz="2000" dirty="0">
                <a:solidFill>
                  <a:srgbClr val="000000"/>
                </a:solidFill>
                <a:cs typeface="Gill Sans" charset="0"/>
              </a:rPr>
              <a:t> </a:t>
            </a:r>
            <a:r>
              <a:rPr lang="en-US" sz="2000" dirty="0">
                <a:solidFill>
                  <a:srgbClr val="000000"/>
                </a:solidFill>
                <a:cs typeface="Gill Sans" charset="0"/>
              </a:rPr>
              <a:t>problem:</a:t>
            </a:r>
            <a:endParaRPr lang="en-US" sz="2000" dirty="0">
              <a:solidFill>
                <a:srgbClr val="000000"/>
              </a:solidFill>
              <a:cs typeface="Gill Sans" charset="0"/>
            </a:endParaRPr>
          </a:p>
        </p:txBody>
      </p:sp>
      <p:graphicFrame>
        <p:nvGraphicFramePr>
          <p:cNvPr id="11" name="Object 10"/>
          <p:cNvGraphicFramePr>
            <a:graphicFrameLocks noChangeAspect="1"/>
          </p:cNvGraphicFramePr>
          <p:nvPr>
            <p:extLst/>
          </p:nvPr>
        </p:nvGraphicFramePr>
        <p:xfrm>
          <a:off x="4624318" y="3230277"/>
          <a:ext cx="3904986" cy="889494"/>
        </p:xfrm>
        <a:graphic>
          <a:graphicData uri="http://schemas.openxmlformats.org/presentationml/2006/ole">
            <mc:AlternateContent xmlns:mc="http://schemas.openxmlformats.org/markup-compatibility/2006">
              <mc:Choice xmlns:v="urn:schemas-microsoft-com:vml" Requires="v">
                <p:oleObj spid="_x0000_s5140" name="Equation" r:id="rId6" imgW="2006600" imgH="457200" progId="Equation.3">
                  <p:embed/>
                </p:oleObj>
              </mc:Choice>
              <mc:Fallback>
                <p:oleObj name="Equation" r:id="rId6" imgW="2006600" imgH="457200" progId="Equation.3">
                  <p:embed/>
                  <p:pic>
                    <p:nvPicPr>
                      <p:cNvPr id="0" name=""/>
                      <p:cNvPicPr/>
                      <p:nvPr/>
                    </p:nvPicPr>
                    <p:blipFill>
                      <a:blip r:embed="rId7"/>
                      <a:stretch>
                        <a:fillRect/>
                      </a:stretch>
                    </p:blipFill>
                    <p:spPr>
                      <a:xfrm>
                        <a:off x="4624318" y="3230277"/>
                        <a:ext cx="3904986" cy="889494"/>
                      </a:xfrm>
                      <a:prstGeom prst="rect">
                        <a:avLst/>
                      </a:prstGeom>
                    </p:spPr>
                  </p:pic>
                </p:oleObj>
              </mc:Fallback>
            </mc:AlternateContent>
          </a:graphicData>
        </a:graphic>
      </p:graphicFrame>
      <p:sp>
        <p:nvSpPr>
          <p:cNvPr id="19" name="TextBox 18"/>
          <p:cNvSpPr txBox="1"/>
          <p:nvPr/>
        </p:nvSpPr>
        <p:spPr>
          <a:xfrm>
            <a:off x="4348534" y="2961655"/>
            <a:ext cx="4490666" cy="400110"/>
          </a:xfrm>
          <a:prstGeom prst="rect">
            <a:avLst/>
          </a:prstGeom>
          <a:noFill/>
        </p:spPr>
        <p:txBody>
          <a:bodyPr wrap="square" rtlCol="0">
            <a:spAutoFit/>
          </a:bodyPr>
          <a:lstStyle/>
          <a:p>
            <a:r>
              <a:rPr lang="en-GB" sz="2000" dirty="0">
                <a:solidFill>
                  <a:srgbClr val="000000"/>
                </a:solidFill>
                <a:cs typeface="Gill Sans" charset="0"/>
              </a:rPr>
              <a:t>Where </a:t>
            </a:r>
            <a:r>
              <a:rPr lang="en-GB" sz="2000" i="1" dirty="0">
                <a:solidFill>
                  <a:srgbClr val="000000"/>
                </a:solidFill>
                <a:cs typeface="Gill Sans" charset="0"/>
              </a:rPr>
              <a:t>f(</a:t>
            </a:r>
            <a:r>
              <a:rPr lang="en-GB" sz="2000" b="1" i="1" dirty="0" err="1">
                <a:solidFill>
                  <a:srgbClr val="000000"/>
                </a:solidFill>
                <a:cs typeface="Gill Sans" charset="0"/>
              </a:rPr>
              <a:t>w</a:t>
            </a:r>
            <a:r>
              <a:rPr lang="en-GB" sz="2000" i="1" dirty="0" err="1">
                <a:solidFill>
                  <a:srgbClr val="000000"/>
                </a:solidFill>
                <a:cs typeface="Gill Sans" charset="0"/>
              </a:rPr>
              <a:t>,v</a:t>
            </a:r>
            <a:r>
              <a:rPr lang="en-GB" sz="2000" i="1" dirty="0">
                <a:solidFill>
                  <a:srgbClr val="000000"/>
                </a:solidFill>
                <a:cs typeface="Gill Sans" charset="0"/>
              </a:rPr>
              <a:t>)</a:t>
            </a:r>
            <a:r>
              <a:rPr lang="en-GB" sz="2000" dirty="0">
                <a:solidFill>
                  <a:srgbClr val="000000"/>
                </a:solidFill>
                <a:cs typeface="Gill Sans" charset="0"/>
              </a:rPr>
              <a:t> is the expected logistic loss</a:t>
            </a:r>
            <a:r>
              <a:rPr lang="en-GB" dirty="0">
                <a:solidFill>
                  <a:srgbClr val="000000"/>
                </a:solidFill>
              </a:rPr>
              <a:t>:</a:t>
            </a:r>
            <a:endParaRPr lang="en-GB" dirty="0">
              <a:solidFill>
                <a:srgbClr val="000000"/>
              </a:solidFill>
            </a:endParaRPr>
          </a:p>
        </p:txBody>
      </p:sp>
      <p:sp>
        <p:nvSpPr>
          <p:cNvPr id="20" name="TextBox 19"/>
          <p:cNvSpPr txBox="1"/>
          <p:nvPr/>
        </p:nvSpPr>
        <p:spPr>
          <a:xfrm>
            <a:off x="4431048" y="4347459"/>
            <a:ext cx="4408152" cy="400110"/>
          </a:xfrm>
          <a:prstGeom prst="rect">
            <a:avLst/>
          </a:prstGeom>
          <a:noFill/>
        </p:spPr>
        <p:txBody>
          <a:bodyPr wrap="square" rtlCol="0">
            <a:spAutoFit/>
          </a:bodyPr>
          <a:lstStyle/>
          <a:p>
            <a:pPr algn="just">
              <a:spcBef>
                <a:spcPct val="20000"/>
              </a:spcBef>
            </a:pPr>
            <a:r>
              <a:rPr lang="en-GB" sz="2000" dirty="0">
                <a:solidFill>
                  <a:srgbClr val="000000"/>
                </a:solidFill>
                <a:cs typeface="Gill Sans" charset="0"/>
              </a:rPr>
              <a:t>And </a:t>
            </a:r>
            <a:r>
              <a:rPr lang="en-GB" sz="2000" dirty="0">
                <a:solidFill>
                  <a:srgbClr val="000000"/>
                </a:solidFill>
                <a:cs typeface="Gill Sans" charset="0"/>
              </a:rPr>
              <a:t>penalty </a:t>
            </a:r>
            <a:r>
              <a:rPr lang="en-GB" sz="2000" dirty="0">
                <a:solidFill>
                  <a:srgbClr val="000000"/>
                </a:solidFill>
                <a:cs typeface="Gill Sans" charset="0"/>
              </a:rPr>
              <a:t>function is defined </a:t>
            </a:r>
            <a:r>
              <a:rPr lang="en-GB" sz="2000" dirty="0">
                <a:solidFill>
                  <a:srgbClr val="000000"/>
                </a:solidFill>
                <a:cs typeface="Gill Sans" charset="0"/>
              </a:rPr>
              <a:t>by</a:t>
            </a:r>
            <a:r>
              <a:rPr lang="en-GB" sz="2000" baseline="30000" dirty="0">
                <a:solidFill>
                  <a:srgbClr val="000000"/>
                </a:solidFill>
                <a:cs typeface="Gill Sans" charset="0"/>
              </a:rPr>
              <a:t>1</a:t>
            </a:r>
            <a:r>
              <a:rPr lang="en-GB" sz="2000" dirty="0">
                <a:solidFill>
                  <a:srgbClr val="000000"/>
                </a:solidFill>
                <a:cs typeface="Gill Sans" charset="0"/>
              </a:rPr>
              <a:t>:</a:t>
            </a:r>
            <a:endParaRPr lang="en-US" sz="2000" dirty="0">
              <a:solidFill>
                <a:srgbClr val="000000"/>
              </a:solidFill>
              <a:cs typeface="Gill Sans" charset="0"/>
            </a:endParaRPr>
          </a:p>
        </p:txBody>
      </p:sp>
      <p:sp>
        <p:nvSpPr>
          <p:cNvPr id="14" name="Rectangle 13"/>
          <p:cNvSpPr/>
          <p:nvPr/>
        </p:nvSpPr>
        <p:spPr>
          <a:xfrm>
            <a:off x="259660" y="6145999"/>
            <a:ext cx="8689232" cy="523220"/>
          </a:xfrm>
          <a:prstGeom prst="rect">
            <a:avLst/>
          </a:prstGeom>
        </p:spPr>
        <p:txBody>
          <a:bodyPr wrap="square">
            <a:spAutoFit/>
          </a:bodyPr>
          <a:lstStyle/>
          <a:p>
            <a:pPr algn="just"/>
            <a:r>
              <a:rPr lang="en-GB" sz="1400" baseline="30000" dirty="0">
                <a:latin typeface="Calibri"/>
                <a:ea typeface="Times New Roman"/>
                <a:cs typeface="Calibri"/>
              </a:rPr>
              <a:t>1</a:t>
            </a:r>
            <a:r>
              <a:rPr lang="en-GB" sz="1400" dirty="0">
                <a:latin typeface="Calibri"/>
                <a:ea typeface="Times New Roman"/>
                <a:cs typeface="Calibri"/>
              </a:rPr>
              <a:t> </a:t>
            </a:r>
            <a:r>
              <a:rPr lang="en-GB" sz="1400" dirty="0" err="1">
                <a:latin typeface="Calibri"/>
                <a:ea typeface="Times New Roman"/>
                <a:cs typeface="Calibri"/>
              </a:rPr>
              <a:t>Vlassis</a:t>
            </a:r>
            <a:r>
              <a:rPr lang="en-GB" sz="1400" dirty="0">
                <a:latin typeface="Calibri"/>
                <a:ea typeface="Times New Roman"/>
                <a:cs typeface="Calibri"/>
              </a:rPr>
              <a:t>, N., </a:t>
            </a:r>
            <a:r>
              <a:rPr lang="en-GB" sz="1400" dirty="0" err="1">
                <a:latin typeface="Calibri"/>
                <a:ea typeface="Times New Roman"/>
                <a:cs typeface="Calibri"/>
              </a:rPr>
              <a:t>Glaab</a:t>
            </a:r>
            <a:r>
              <a:rPr lang="en-GB" sz="1400" dirty="0">
                <a:latin typeface="Calibri"/>
                <a:ea typeface="Times New Roman"/>
                <a:cs typeface="Calibri"/>
              </a:rPr>
              <a:t>, E. (2015) </a:t>
            </a:r>
            <a:r>
              <a:rPr lang="en-GB" sz="1400" i="1" dirty="0">
                <a:latin typeface="Calibri"/>
                <a:ea typeface="Times New Roman"/>
                <a:cs typeface="Calibri"/>
              </a:rPr>
              <a:t>GenePEN: analysis of network activity alterations in complex diseases via the pairwise elastic net</a:t>
            </a:r>
            <a:r>
              <a:rPr lang="en-GB" sz="1400" dirty="0">
                <a:latin typeface="Calibri"/>
                <a:ea typeface="Times New Roman"/>
                <a:cs typeface="Calibri"/>
              </a:rPr>
              <a:t>. Stat. Appl. Genet. Mol. Biol. 2015; 14(2): 221-224.</a:t>
            </a:r>
            <a:r>
              <a:rPr lang="en-GB" sz="1400" dirty="0">
                <a:latin typeface="Calibri"/>
                <a:cs typeface="Calibri"/>
              </a:rPr>
              <a:t> </a:t>
            </a:r>
            <a:endParaRPr lang="en-US" sz="1400" dirty="0">
              <a:latin typeface="Calibri"/>
              <a:cs typeface="Calibri"/>
            </a:endParaRPr>
          </a:p>
        </p:txBody>
      </p:sp>
      <p:sp>
        <p:nvSpPr>
          <p:cNvPr id="16" name="Title 5"/>
          <p:cNvSpPr txBox="1">
            <a:spLocks/>
          </p:cNvSpPr>
          <p:nvPr/>
        </p:nvSpPr>
        <p:spPr>
          <a:xfrm>
            <a:off x="549276" y="120670"/>
            <a:ext cx="8042276" cy="756630"/>
          </a:xfrm>
          <a:prstGeom prst="rect">
            <a:avLst/>
          </a:prstGeom>
        </p:spPr>
        <p:txBody>
          <a:bodyPr anchor="ctr"/>
          <a:lstStyle>
            <a:lvl1pPr algn="ctr" defTabSz="914400" rtl="0" eaLnBrk="1" latinLnBrk="0" hangingPunct="1">
              <a:spcBef>
                <a:spcPct val="0"/>
              </a:spcBef>
              <a:buNone/>
              <a:defRPr sz="4600" kern="1200">
                <a:solidFill>
                  <a:schemeClr val="accent1"/>
                </a:solidFill>
                <a:latin typeface="+mj-lt"/>
                <a:ea typeface="+mj-ea"/>
                <a:cs typeface="+mj-cs"/>
              </a:defRPr>
            </a:lvl1pPr>
          </a:lstStyle>
          <a:p>
            <a:r>
              <a:rPr lang="en-GB" dirty="0" err="1">
                <a:solidFill>
                  <a:srgbClr val="000000"/>
                </a:solidFill>
              </a:rPr>
              <a:t>GenePEN</a:t>
            </a:r>
            <a:endParaRPr lang="en-GB" dirty="0">
              <a:solidFill>
                <a:srgbClr val="000000"/>
              </a:solidFill>
            </a:endParaRPr>
          </a:p>
        </p:txBody>
      </p:sp>
      <p:sp>
        <p:nvSpPr>
          <p:cNvPr id="21" name="TextBox 20"/>
          <p:cNvSpPr txBox="1"/>
          <p:nvPr/>
        </p:nvSpPr>
        <p:spPr>
          <a:xfrm>
            <a:off x="229882" y="899596"/>
            <a:ext cx="8366588" cy="461665"/>
          </a:xfrm>
          <a:prstGeom prst="rect">
            <a:avLst/>
          </a:prstGeom>
          <a:noFill/>
        </p:spPr>
        <p:txBody>
          <a:bodyPr wrap="square" rtlCol="0">
            <a:spAutoFit/>
          </a:bodyPr>
          <a:lstStyle/>
          <a:p>
            <a:r>
              <a:rPr lang="en-GB" sz="2400" b="1" dirty="0"/>
              <a:t>Regularised Logistic Regression</a:t>
            </a:r>
            <a:r>
              <a:rPr lang="en-GB" sz="2400" baseline="30000" dirty="0"/>
              <a:t>1</a:t>
            </a:r>
            <a:endParaRPr lang="en-GB" sz="2400" baseline="30000" dirty="0"/>
          </a:p>
        </p:txBody>
      </p:sp>
      <p:graphicFrame>
        <p:nvGraphicFramePr>
          <p:cNvPr id="13" name="Object 12"/>
          <p:cNvGraphicFramePr>
            <a:graphicFrameLocks noChangeAspect="1"/>
          </p:cNvGraphicFramePr>
          <p:nvPr>
            <p:extLst/>
          </p:nvPr>
        </p:nvGraphicFramePr>
        <p:xfrm>
          <a:off x="4305997" y="4584339"/>
          <a:ext cx="4679185" cy="965567"/>
        </p:xfrm>
        <a:graphic>
          <a:graphicData uri="http://schemas.openxmlformats.org/presentationml/2006/ole">
            <mc:AlternateContent xmlns:mc="http://schemas.openxmlformats.org/markup-compatibility/2006">
              <mc:Choice xmlns:v="urn:schemas-microsoft-com:vml" Requires="v">
                <p:oleObj spid="_x0000_s5141" name="Equation" r:id="rId8" imgW="2705100" imgH="558800" progId="Equation.3">
                  <p:embed/>
                </p:oleObj>
              </mc:Choice>
              <mc:Fallback>
                <p:oleObj name="Equation" r:id="rId8" imgW="2705100" imgH="558800" progId="Equation.3">
                  <p:embed/>
                  <p:pic>
                    <p:nvPicPr>
                      <p:cNvPr id="0" name=""/>
                      <p:cNvPicPr/>
                      <p:nvPr/>
                    </p:nvPicPr>
                    <p:blipFill>
                      <a:blip r:embed="rId9"/>
                      <a:stretch>
                        <a:fillRect/>
                      </a:stretch>
                    </p:blipFill>
                    <p:spPr>
                      <a:xfrm>
                        <a:off x="4305997" y="4584339"/>
                        <a:ext cx="4679185" cy="965567"/>
                      </a:xfrm>
                      <a:prstGeom prst="rect">
                        <a:avLst/>
                      </a:prstGeom>
                    </p:spPr>
                  </p:pic>
                </p:oleObj>
              </mc:Fallback>
            </mc:AlternateContent>
          </a:graphicData>
        </a:graphic>
      </p:graphicFrame>
      <p:sp>
        <p:nvSpPr>
          <p:cNvPr id="4" name="TextBox 3"/>
          <p:cNvSpPr txBox="1"/>
          <p:nvPr/>
        </p:nvSpPr>
        <p:spPr>
          <a:xfrm>
            <a:off x="229882" y="1601467"/>
            <a:ext cx="3718312" cy="1604927"/>
          </a:xfrm>
          <a:prstGeom prst="rect">
            <a:avLst/>
          </a:prstGeom>
          <a:noFill/>
        </p:spPr>
        <p:txBody>
          <a:bodyPr wrap="square" rtlCol="0">
            <a:spAutoFit/>
          </a:bodyPr>
          <a:lstStyle/>
          <a:p>
            <a:pPr algn="just"/>
            <a:r>
              <a:rPr lang="en-GB" dirty="0" err="1"/>
              <a:t>GenePEN</a:t>
            </a:r>
            <a:r>
              <a:rPr lang="en-GB" dirty="0"/>
              <a:t> identifies compact network activity alterations in functional omics datasets.</a:t>
            </a:r>
          </a:p>
          <a:p>
            <a:pPr algn="just"/>
            <a:endParaRPr lang="en-GB" dirty="0"/>
          </a:p>
          <a:p>
            <a:pPr algn="just"/>
            <a:r>
              <a:rPr lang="en-GB" b="1" dirty="0"/>
              <a:t>Aim</a:t>
            </a:r>
            <a:r>
              <a:rPr lang="en-GB" dirty="0"/>
              <a:t>: </a:t>
            </a:r>
          </a:p>
          <a:p>
            <a:pPr algn="just"/>
            <a:r>
              <a:rPr lang="en-GB" dirty="0"/>
              <a:t>To find a </a:t>
            </a:r>
            <a:r>
              <a:rPr lang="en-GB" i="1" dirty="0"/>
              <a:t>sparse</a:t>
            </a:r>
            <a:r>
              <a:rPr lang="en-GB" dirty="0"/>
              <a:t> set of discriminative genes that form a large </a:t>
            </a:r>
            <a:r>
              <a:rPr lang="en-GB" i="1" dirty="0"/>
              <a:t>connected </a:t>
            </a:r>
            <a:r>
              <a:rPr lang="en-GB" dirty="0" err="1"/>
              <a:t>subgraph</a:t>
            </a:r>
            <a:r>
              <a:rPr lang="en-GB" dirty="0"/>
              <a:t> of the input graph. </a:t>
            </a:r>
            <a:endParaRPr lang="en-GB" dirty="0"/>
          </a:p>
        </p:txBody>
      </p:sp>
      <p:cxnSp>
        <p:nvCxnSpPr>
          <p:cNvPr id="8" name="Straight Connector 7"/>
          <p:cNvCxnSpPr/>
          <p:nvPr/>
        </p:nvCxnSpPr>
        <p:spPr>
          <a:xfrm>
            <a:off x="4098919" y="1422113"/>
            <a:ext cx="0" cy="443152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43441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30164" y="360856"/>
            <a:ext cx="1927335" cy="584775"/>
          </a:xfrm>
          <a:prstGeom prst="rect">
            <a:avLst/>
          </a:prstGeom>
          <a:noFill/>
        </p:spPr>
        <p:txBody>
          <a:bodyPr wrap="square" rtlCol="0">
            <a:spAutoFit/>
          </a:bodyPr>
          <a:lstStyle/>
          <a:p>
            <a:r>
              <a:rPr lang="en-GB" sz="3200" dirty="0" smtClean="0"/>
              <a:t>PCA</a:t>
            </a:r>
            <a:endParaRPr lang="en-GB" sz="3200" dirty="0"/>
          </a:p>
        </p:txBody>
      </p:sp>
      <p:pic>
        <p:nvPicPr>
          <p:cNvPr id="5" name="Picture 4"/>
          <p:cNvPicPr>
            <a:picLocks noChangeAspect="1"/>
          </p:cNvPicPr>
          <p:nvPr/>
        </p:nvPicPr>
        <p:blipFill>
          <a:blip r:embed="rId2"/>
          <a:stretch>
            <a:fillRect/>
          </a:stretch>
        </p:blipFill>
        <p:spPr>
          <a:xfrm>
            <a:off x="438641" y="1109822"/>
            <a:ext cx="1930400" cy="1013460"/>
          </a:xfrm>
          <a:prstGeom prst="rect">
            <a:avLst/>
          </a:prstGeom>
        </p:spPr>
      </p:pic>
      <p:pic>
        <p:nvPicPr>
          <p:cNvPr id="6" name="Picture 5"/>
          <p:cNvPicPr>
            <a:picLocks noChangeAspect="1"/>
          </p:cNvPicPr>
          <p:nvPr/>
        </p:nvPicPr>
        <p:blipFill>
          <a:blip r:embed="rId3"/>
          <a:stretch>
            <a:fillRect/>
          </a:stretch>
        </p:blipFill>
        <p:spPr>
          <a:xfrm>
            <a:off x="560621" y="2063546"/>
            <a:ext cx="3382728" cy="827218"/>
          </a:xfrm>
          <a:prstGeom prst="rect">
            <a:avLst/>
          </a:prstGeom>
        </p:spPr>
      </p:pic>
      <p:pic>
        <p:nvPicPr>
          <p:cNvPr id="7" name="Picture 6"/>
          <p:cNvPicPr>
            <a:picLocks noChangeAspect="1"/>
          </p:cNvPicPr>
          <p:nvPr/>
        </p:nvPicPr>
        <p:blipFill>
          <a:blip r:embed="rId4"/>
          <a:stretch>
            <a:fillRect/>
          </a:stretch>
        </p:blipFill>
        <p:spPr>
          <a:xfrm>
            <a:off x="560621" y="2988472"/>
            <a:ext cx="3829892" cy="810170"/>
          </a:xfrm>
          <a:prstGeom prst="rect">
            <a:avLst/>
          </a:prstGeom>
        </p:spPr>
      </p:pic>
      <p:pic>
        <p:nvPicPr>
          <p:cNvPr id="8" name="Picture 7"/>
          <p:cNvPicPr>
            <a:picLocks noChangeAspect="1"/>
          </p:cNvPicPr>
          <p:nvPr/>
        </p:nvPicPr>
        <p:blipFill>
          <a:blip r:embed="rId5"/>
          <a:stretch>
            <a:fillRect/>
          </a:stretch>
        </p:blipFill>
        <p:spPr>
          <a:xfrm>
            <a:off x="631691" y="3959280"/>
            <a:ext cx="2206736" cy="543914"/>
          </a:xfrm>
          <a:prstGeom prst="rect">
            <a:avLst/>
          </a:prstGeom>
        </p:spPr>
      </p:pic>
      <p:pic>
        <p:nvPicPr>
          <p:cNvPr id="9" name="Picture 8"/>
          <p:cNvPicPr>
            <a:picLocks noChangeAspect="1"/>
          </p:cNvPicPr>
          <p:nvPr/>
        </p:nvPicPr>
        <p:blipFill>
          <a:blip r:embed="rId6"/>
          <a:stretch>
            <a:fillRect/>
          </a:stretch>
        </p:blipFill>
        <p:spPr>
          <a:xfrm>
            <a:off x="560621" y="4591627"/>
            <a:ext cx="1518491" cy="574063"/>
          </a:xfrm>
          <a:prstGeom prst="rect">
            <a:avLst/>
          </a:prstGeom>
        </p:spPr>
      </p:pic>
      <p:pic>
        <p:nvPicPr>
          <p:cNvPr id="10" name="Picture 9"/>
          <p:cNvPicPr>
            <a:picLocks noChangeAspect="1"/>
          </p:cNvPicPr>
          <p:nvPr/>
        </p:nvPicPr>
        <p:blipFill>
          <a:blip r:embed="rId7"/>
          <a:stretch>
            <a:fillRect/>
          </a:stretch>
        </p:blipFill>
        <p:spPr>
          <a:xfrm>
            <a:off x="708935" y="5237895"/>
            <a:ext cx="1975692" cy="611940"/>
          </a:xfrm>
          <a:prstGeom prst="rect">
            <a:avLst/>
          </a:prstGeom>
        </p:spPr>
      </p:pic>
      <p:sp>
        <p:nvSpPr>
          <p:cNvPr id="25" name="TextBox 24"/>
          <p:cNvSpPr txBox="1"/>
          <p:nvPr/>
        </p:nvSpPr>
        <p:spPr>
          <a:xfrm>
            <a:off x="4934037" y="582790"/>
            <a:ext cx="4256294" cy="400110"/>
          </a:xfrm>
          <a:prstGeom prst="rect">
            <a:avLst/>
          </a:prstGeom>
          <a:noFill/>
        </p:spPr>
        <p:txBody>
          <a:bodyPr wrap="square" rtlCol="0">
            <a:spAutoFit/>
          </a:bodyPr>
          <a:lstStyle/>
          <a:p>
            <a:pPr algn="ctr"/>
            <a:r>
              <a:rPr lang="en-GB" sz="2000" smtClean="0"/>
              <a:t>Alternative coordinate systems</a:t>
            </a:r>
            <a:endParaRPr lang="en-GB" sz="2000"/>
          </a:p>
        </p:txBody>
      </p:sp>
      <p:grpSp>
        <p:nvGrpSpPr>
          <p:cNvPr id="26" name="Group 25"/>
          <p:cNvGrpSpPr/>
          <p:nvPr/>
        </p:nvGrpSpPr>
        <p:grpSpPr>
          <a:xfrm>
            <a:off x="5635989" y="1008127"/>
            <a:ext cx="2880889" cy="2421748"/>
            <a:chOff x="620773" y="766296"/>
            <a:chExt cx="2880889" cy="2421748"/>
          </a:xfrm>
        </p:grpSpPr>
        <p:pic>
          <p:nvPicPr>
            <p:cNvPr id="27" name="Picture 26"/>
            <p:cNvPicPr>
              <a:picLocks noChangeAspect="1"/>
            </p:cNvPicPr>
            <p:nvPr/>
          </p:nvPicPr>
          <p:blipFill>
            <a:blip r:embed="rId8"/>
            <a:stretch>
              <a:fillRect/>
            </a:stretch>
          </p:blipFill>
          <p:spPr>
            <a:xfrm>
              <a:off x="620773" y="1096675"/>
              <a:ext cx="2641411" cy="2091369"/>
            </a:xfrm>
            <a:prstGeom prst="rect">
              <a:avLst/>
            </a:prstGeom>
          </p:spPr>
        </p:pic>
        <p:pic>
          <p:nvPicPr>
            <p:cNvPr id="28" name="Picture 27"/>
            <p:cNvPicPr>
              <a:picLocks noChangeAspect="1"/>
            </p:cNvPicPr>
            <p:nvPr/>
          </p:nvPicPr>
          <p:blipFill>
            <a:blip r:embed="rId9"/>
            <a:stretch>
              <a:fillRect/>
            </a:stretch>
          </p:blipFill>
          <p:spPr>
            <a:xfrm>
              <a:off x="2329357" y="1395738"/>
              <a:ext cx="88900" cy="101600"/>
            </a:xfrm>
            <a:prstGeom prst="rect">
              <a:avLst/>
            </a:prstGeom>
          </p:spPr>
        </p:pic>
        <p:sp>
          <p:nvSpPr>
            <p:cNvPr id="29" name="TextBox 28"/>
            <p:cNvSpPr txBox="1"/>
            <p:nvPr/>
          </p:nvSpPr>
          <p:spPr>
            <a:xfrm>
              <a:off x="3238448" y="1988149"/>
              <a:ext cx="263214" cy="308418"/>
            </a:xfrm>
            <a:prstGeom prst="rect">
              <a:avLst/>
            </a:prstGeom>
            <a:noFill/>
          </p:spPr>
          <p:txBody>
            <a:bodyPr wrap="none" rtlCol="0">
              <a:spAutoFit/>
            </a:bodyPr>
            <a:lstStyle/>
            <a:p>
              <a:r>
                <a:rPr lang="en-GB" smtClean="0"/>
                <a:t>x</a:t>
              </a:r>
              <a:endParaRPr lang="en-GB"/>
            </a:p>
          </p:txBody>
        </p:sp>
        <p:sp>
          <p:nvSpPr>
            <p:cNvPr id="30" name="TextBox 29"/>
            <p:cNvSpPr txBox="1"/>
            <p:nvPr/>
          </p:nvSpPr>
          <p:spPr>
            <a:xfrm>
              <a:off x="1808268" y="766296"/>
              <a:ext cx="266420" cy="308418"/>
            </a:xfrm>
            <a:prstGeom prst="rect">
              <a:avLst/>
            </a:prstGeom>
            <a:noFill/>
          </p:spPr>
          <p:txBody>
            <a:bodyPr wrap="none" rtlCol="0">
              <a:spAutoFit/>
            </a:bodyPr>
            <a:lstStyle/>
            <a:p>
              <a:r>
                <a:rPr lang="en-GB" dirty="0" smtClean="0"/>
                <a:t>y</a:t>
              </a:r>
              <a:endParaRPr lang="en-GB" dirty="0"/>
            </a:p>
          </p:txBody>
        </p:sp>
      </p:grpSp>
      <p:grpSp>
        <p:nvGrpSpPr>
          <p:cNvPr id="31" name="Group 30"/>
          <p:cNvGrpSpPr/>
          <p:nvPr/>
        </p:nvGrpSpPr>
        <p:grpSpPr>
          <a:xfrm>
            <a:off x="5420117" y="3811342"/>
            <a:ext cx="3191472" cy="2489374"/>
            <a:chOff x="3525268" y="744969"/>
            <a:chExt cx="3191472" cy="2489374"/>
          </a:xfrm>
        </p:grpSpPr>
        <p:pic>
          <p:nvPicPr>
            <p:cNvPr id="32" name="Picture 31"/>
            <p:cNvPicPr>
              <a:picLocks noChangeAspect="1"/>
            </p:cNvPicPr>
            <p:nvPr/>
          </p:nvPicPr>
          <p:blipFill>
            <a:blip r:embed="rId10"/>
            <a:stretch>
              <a:fillRect/>
            </a:stretch>
          </p:blipFill>
          <p:spPr>
            <a:xfrm>
              <a:off x="3741140" y="1074714"/>
              <a:ext cx="2705742" cy="2159629"/>
            </a:xfrm>
            <a:prstGeom prst="rect">
              <a:avLst/>
            </a:prstGeom>
          </p:spPr>
        </p:pic>
        <p:cxnSp>
          <p:nvCxnSpPr>
            <p:cNvPr id="33" name="Straight Connector 32"/>
            <p:cNvCxnSpPr/>
            <p:nvPr/>
          </p:nvCxnSpPr>
          <p:spPr>
            <a:xfrm flipV="1">
              <a:off x="3775865" y="1096674"/>
              <a:ext cx="2641411" cy="209136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flipV="1">
              <a:off x="3775865" y="1096674"/>
              <a:ext cx="2641411" cy="209136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9"/>
            <a:stretch>
              <a:fillRect/>
            </a:stretch>
          </p:blipFill>
          <p:spPr>
            <a:xfrm>
              <a:off x="5167335" y="1846167"/>
              <a:ext cx="72807" cy="83208"/>
            </a:xfrm>
            <a:prstGeom prst="rect">
              <a:avLst/>
            </a:prstGeom>
          </p:spPr>
        </p:pic>
        <p:sp>
          <p:nvSpPr>
            <p:cNvPr id="36" name="TextBox 35"/>
            <p:cNvSpPr txBox="1"/>
            <p:nvPr/>
          </p:nvSpPr>
          <p:spPr>
            <a:xfrm>
              <a:off x="6399540" y="1966822"/>
              <a:ext cx="263214" cy="308418"/>
            </a:xfrm>
            <a:prstGeom prst="rect">
              <a:avLst/>
            </a:prstGeom>
            <a:noFill/>
          </p:spPr>
          <p:txBody>
            <a:bodyPr wrap="none" rtlCol="0">
              <a:spAutoFit/>
            </a:bodyPr>
            <a:lstStyle/>
            <a:p>
              <a:r>
                <a:rPr lang="en-GB" smtClean="0"/>
                <a:t>x</a:t>
              </a:r>
              <a:endParaRPr lang="en-GB"/>
            </a:p>
          </p:txBody>
        </p:sp>
        <p:sp>
          <p:nvSpPr>
            <p:cNvPr id="37" name="TextBox 36"/>
            <p:cNvSpPr txBox="1"/>
            <p:nvPr/>
          </p:nvSpPr>
          <p:spPr>
            <a:xfrm>
              <a:off x="4969360" y="744969"/>
              <a:ext cx="266420" cy="308418"/>
            </a:xfrm>
            <a:prstGeom prst="rect">
              <a:avLst/>
            </a:prstGeom>
            <a:noFill/>
          </p:spPr>
          <p:txBody>
            <a:bodyPr wrap="none" rtlCol="0">
              <a:spAutoFit/>
            </a:bodyPr>
            <a:lstStyle/>
            <a:p>
              <a:r>
                <a:rPr lang="en-GB" dirty="0" smtClean="0"/>
                <a:t>y</a:t>
              </a:r>
              <a:endParaRPr lang="en-GB" dirty="0"/>
            </a:p>
          </p:txBody>
        </p:sp>
        <p:sp>
          <p:nvSpPr>
            <p:cNvPr id="38" name="TextBox 37"/>
            <p:cNvSpPr txBox="1"/>
            <p:nvPr/>
          </p:nvSpPr>
          <p:spPr>
            <a:xfrm>
              <a:off x="6413452" y="956931"/>
              <a:ext cx="303288" cy="308418"/>
            </a:xfrm>
            <a:prstGeom prst="rect">
              <a:avLst/>
            </a:prstGeom>
            <a:noFill/>
          </p:spPr>
          <p:txBody>
            <a:bodyPr wrap="none" rtlCol="0">
              <a:spAutoFit/>
            </a:bodyPr>
            <a:lstStyle/>
            <a:p>
              <a:r>
                <a:rPr lang="en-GB" dirty="0" smtClean="0">
                  <a:solidFill>
                    <a:schemeClr val="accent1"/>
                  </a:solidFill>
                </a:rPr>
                <a:t>x'</a:t>
              </a:r>
              <a:endParaRPr lang="en-GB" dirty="0">
                <a:solidFill>
                  <a:schemeClr val="accent1"/>
                </a:solidFill>
              </a:endParaRPr>
            </a:p>
          </p:txBody>
        </p:sp>
        <p:sp>
          <p:nvSpPr>
            <p:cNvPr id="39" name="TextBox 38"/>
            <p:cNvSpPr txBox="1"/>
            <p:nvPr/>
          </p:nvSpPr>
          <p:spPr>
            <a:xfrm>
              <a:off x="3525268" y="860317"/>
              <a:ext cx="306494" cy="308418"/>
            </a:xfrm>
            <a:prstGeom prst="rect">
              <a:avLst/>
            </a:prstGeom>
            <a:noFill/>
          </p:spPr>
          <p:txBody>
            <a:bodyPr wrap="none" rtlCol="0">
              <a:spAutoFit/>
            </a:bodyPr>
            <a:lstStyle/>
            <a:p>
              <a:r>
                <a:rPr lang="en-GB" dirty="0" smtClean="0">
                  <a:solidFill>
                    <a:schemeClr val="accent1"/>
                  </a:solidFill>
                </a:rPr>
                <a:t>y'</a:t>
              </a:r>
              <a:endParaRPr lang="en-GB" dirty="0">
                <a:solidFill>
                  <a:schemeClr val="accent1"/>
                </a:solidFill>
              </a:endParaRPr>
            </a:p>
          </p:txBody>
        </p:sp>
      </p:grpSp>
    </p:spTree>
    <p:extLst>
      <p:ext uri="{BB962C8B-B14F-4D97-AF65-F5344CB8AC3E}">
        <p14:creationId xmlns:p14="http://schemas.microsoft.com/office/powerpoint/2010/main" val="3964541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587264" y="176115"/>
            <a:ext cx="5775436" cy="584775"/>
          </a:xfrm>
          <a:prstGeom prst="rect">
            <a:avLst/>
          </a:prstGeom>
          <a:noFill/>
        </p:spPr>
        <p:txBody>
          <a:bodyPr wrap="square" rtlCol="0">
            <a:spAutoFit/>
          </a:bodyPr>
          <a:lstStyle/>
          <a:p>
            <a:r>
              <a:rPr lang="en-GB" sz="3200" smtClean="0"/>
              <a:t>Hierarchical Clustering</a:t>
            </a:r>
            <a:endParaRPr lang="en-GB" sz="3200" dirty="0"/>
          </a:p>
        </p:txBody>
      </p:sp>
      <p:grpSp>
        <p:nvGrpSpPr>
          <p:cNvPr id="38" name="Group 37"/>
          <p:cNvGrpSpPr/>
          <p:nvPr/>
        </p:nvGrpSpPr>
        <p:grpSpPr>
          <a:xfrm>
            <a:off x="1058333" y="833483"/>
            <a:ext cx="6872783" cy="5224091"/>
            <a:chOff x="1058333" y="833483"/>
            <a:chExt cx="6872783" cy="5224091"/>
          </a:xfrm>
        </p:grpSpPr>
        <p:grpSp>
          <p:nvGrpSpPr>
            <p:cNvPr id="22" name="Group 21"/>
            <p:cNvGrpSpPr/>
            <p:nvPr/>
          </p:nvGrpSpPr>
          <p:grpSpPr>
            <a:xfrm>
              <a:off x="1058333" y="833483"/>
              <a:ext cx="6739468" cy="4919290"/>
              <a:chOff x="1299633" y="571500"/>
              <a:chExt cx="6739468" cy="4919290"/>
            </a:xfrm>
          </p:grpSpPr>
          <p:pic>
            <p:nvPicPr>
              <p:cNvPr id="23" name="Picture 22"/>
              <p:cNvPicPr>
                <a:picLocks noChangeAspect="1"/>
              </p:cNvPicPr>
              <p:nvPr/>
            </p:nvPicPr>
            <p:blipFill rotWithShape="1">
              <a:blip r:embed="rId2"/>
              <a:srcRect t="10629" r="10158" b="11944"/>
              <a:stretch/>
            </p:blipFill>
            <p:spPr>
              <a:xfrm>
                <a:off x="1299633" y="571500"/>
                <a:ext cx="6739468" cy="4356100"/>
              </a:xfrm>
              <a:prstGeom prst="rect">
                <a:avLst/>
              </a:prstGeom>
            </p:spPr>
          </p:pic>
          <p:sp>
            <p:nvSpPr>
              <p:cNvPr id="24" name="TextBox 23"/>
              <p:cNvSpPr txBox="1"/>
              <p:nvPr/>
            </p:nvSpPr>
            <p:spPr>
              <a:xfrm rot="16200000">
                <a:off x="4490409" y="5027202"/>
                <a:ext cx="665567" cy="261610"/>
              </a:xfrm>
              <a:prstGeom prst="rect">
                <a:avLst/>
              </a:prstGeom>
              <a:noFill/>
            </p:spPr>
            <p:txBody>
              <a:bodyPr wrap="none" rtlCol="0">
                <a:spAutoFit/>
              </a:bodyPr>
              <a:lstStyle/>
              <a:p>
                <a:r>
                  <a:rPr lang="en-GB" sz="1100" dirty="0" smtClean="0"/>
                  <a:t>control1</a:t>
                </a:r>
                <a:endParaRPr lang="en-GB" sz="1100" dirty="0"/>
              </a:p>
            </p:txBody>
          </p:sp>
          <p:sp>
            <p:nvSpPr>
              <p:cNvPr id="25" name="TextBox 24"/>
              <p:cNvSpPr txBox="1"/>
              <p:nvPr/>
            </p:nvSpPr>
            <p:spPr>
              <a:xfrm rot="16200000">
                <a:off x="3238840" y="5027202"/>
                <a:ext cx="665567" cy="261610"/>
              </a:xfrm>
              <a:prstGeom prst="rect">
                <a:avLst/>
              </a:prstGeom>
              <a:noFill/>
            </p:spPr>
            <p:txBody>
              <a:bodyPr wrap="none" rtlCol="0">
                <a:spAutoFit/>
              </a:bodyPr>
              <a:lstStyle/>
              <a:p>
                <a:r>
                  <a:rPr lang="en-GB" sz="1100" dirty="0" smtClean="0"/>
                  <a:t>control2</a:t>
                </a:r>
                <a:endParaRPr lang="en-GB" sz="1100" dirty="0"/>
              </a:p>
            </p:txBody>
          </p:sp>
          <p:sp>
            <p:nvSpPr>
              <p:cNvPr id="26" name="TextBox 25"/>
              <p:cNvSpPr txBox="1"/>
              <p:nvPr/>
            </p:nvSpPr>
            <p:spPr>
              <a:xfrm rot="16200000">
                <a:off x="3555055" y="5027202"/>
                <a:ext cx="665567" cy="261610"/>
              </a:xfrm>
              <a:prstGeom prst="rect">
                <a:avLst/>
              </a:prstGeom>
              <a:noFill/>
            </p:spPr>
            <p:txBody>
              <a:bodyPr wrap="none" rtlCol="0">
                <a:spAutoFit/>
              </a:bodyPr>
              <a:lstStyle/>
              <a:p>
                <a:r>
                  <a:rPr lang="en-GB" sz="1100" dirty="0" smtClean="0"/>
                  <a:t>control3</a:t>
                </a:r>
                <a:endParaRPr lang="en-GB" sz="1100" dirty="0"/>
              </a:p>
            </p:txBody>
          </p:sp>
          <p:sp>
            <p:nvSpPr>
              <p:cNvPr id="27" name="TextBox 26"/>
              <p:cNvSpPr txBox="1"/>
              <p:nvPr/>
            </p:nvSpPr>
            <p:spPr>
              <a:xfrm rot="16200000">
                <a:off x="7062603" y="4948655"/>
                <a:ext cx="508473" cy="261610"/>
              </a:xfrm>
              <a:prstGeom prst="rect">
                <a:avLst/>
              </a:prstGeom>
              <a:noFill/>
            </p:spPr>
            <p:txBody>
              <a:bodyPr wrap="none" rtlCol="0">
                <a:spAutoFit/>
              </a:bodyPr>
              <a:lstStyle/>
              <a:p>
                <a:r>
                  <a:rPr lang="en-GB" sz="1100" dirty="0" smtClean="0"/>
                  <a:t>case7</a:t>
                </a:r>
                <a:endParaRPr lang="en-GB" sz="1100" dirty="0"/>
              </a:p>
            </p:txBody>
          </p:sp>
          <p:sp>
            <p:nvSpPr>
              <p:cNvPr id="28" name="TextBox 27"/>
              <p:cNvSpPr txBox="1"/>
              <p:nvPr/>
            </p:nvSpPr>
            <p:spPr>
              <a:xfrm rot="16200000">
                <a:off x="5179198" y="4948655"/>
                <a:ext cx="508473" cy="261610"/>
              </a:xfrm>
              <a:prstGeom prst="rect">
                <a:avLst/>
              </a:prstGeom>
              <a:noFill/>
            </p:spPr>
            <p:txBody>
              <a:bodyPr wrap="none" rtlCol="0">
                <a:spAutoFit/>
              </a:bodyPr>
              <a:lstStyle/>
              <a:p>
                <a:r>
                  <a:rPr lang="en-GB" sz="1100" dirty="0" smtClean="0"/>
                  <a:t>case1</a:t>
                </a:r>
                <a:endParaRPr lang="en-GB" sz="1100" dirty="0"/>
              </a:p>
            </p:txBody>
          </p:sp>
          <p:sp>
            <p:nvSpPr>
              <p:cNvPr id="29" name="TextBox 28"/>
              <p:cNvSpPr txBox="1"/>
              <p:nvPr/>
            </p:nvSpPr>
            <p:spPr>
              <a:xfrm rot="16200000">
                <a:off x="5458573" y="4948655"/>
                <a:ext cx="508473" cy="261610"/>
              </a:xfrm>
              <a:prstGeom prst="rect">
                <a:avLst/>
              </a:prstGeom>
              <a:noFill/>
            </p:spPr>
            <p:txBody>
              <a:bodyPr wrap="none" rtlCol="0">
                <a:spAutoFit/>
              </a:bodyPr>
              <a:lstStyle/>
              <a:p>
                <a:r>
                  <a:rPr lang="en-GB" sz="1100" smtClean="0"/>
                  <a:t>case3</a:t>
                </a:r>
                <a:endParaRPr lang="en-GB" sz="1100" dirty="0"/>
              </a:p>
            </p:txBody>
          </p:sp>
          <p:sp>
            <p:nvSpPr>
              <p:cNvPr id="30" name="TextBox 29"/>
              <p:cNvSpPr txBox="1"/>
              <p:nvPr/>
            </p:nvSpPr>
            <p:spPr>
              <a:xfrm rot="16200000">
                <a:off x="6095295" y="4948655"/>
                <a:ext cx="508473" cy="261610"/>
              </a:xfrm>
              <a:prstGeom prst="rect">
                <a:avLst/>
              </a:prstGeom>
              <a:noFill/>
            </p:spPr>
            <p:txBody>
              <a:bodyPr wrap="none" rtlCol="0">
                <a:spAutoFit/>
              </a:bodyPr>
              <a:lstStyle/>
              <a:p>
                <a:r>
                  <a:rPr lang="en-GB" sz="1100" dirty="0" smtClean="0"/>
                  <a:t>case4</a:t>
                </a:r>
                <a:endParaRPr lang="en-GB" sz="1100" dirty="0"/>
              </a:p>
            </p:txBody>
          </p:sp>
          <p:sp>
            <p:nvSpPr>
              <p:cNvPr id="31" name="TextBox 30"/>
              <p:cNvSpPr txBox="1"/>
              <p:nvPr/>
            </p:nvSpPr>
            <p:spPr>
              <a:xfrm rot="16200000">
                <a:off x="6390134" y="4948655"/>
                <a:ext cx="508473" cy="261610"/>
              </a:xfrm>
              <a:prstGeom prst="rect">
                <a:avLst/>
              </a:prstGeom>
              <a:noFill/>
            </p:spPr>
            <p:txBody>
              <a:bodyPr wrap="none" rtlCol="0">
                <a:spAutoFit/>
              </a:bodyPr>
              <a:lstStyle/>
              <a:p>
                <a:r>
                  <a:rPr lang="en-GB" sz="1100" dirty="0" smtClean="0"/>
                  <a:t>case6</a:t>
                </a:r>
                <a:endParaRPr lang="en-GB" sz="1100" dirty="0"/>
              </a:p>
            </p:txBody>
          </p:sp>
          <p:sp>
            <p:nvSpPr>
              <p:cNvPr id="32" name="TextBox 31"/>
              <p:cNvSpPr txBox="1"/>
              <p:nvPr/>
            </p:nvSpPr>
            <p:spPr>
              <a:xfrm rot="16200000">
                <a:off x="5790939" y="4948655"/>
                <a:ext cx="508473" cy="261610"/>
              </a:xfrm>
              <a:prstGeom prst="rect">
                <a:avLst/>
              </a:prstGeom>
              <a:noFill/>
            </p:spPr>
            <p:txBody>
              <a:bodyPr wrap="none" rtlCol="0">
                <a:spAutoFit/>
              </a:bodyPr>
              <a:lstStyle/>
              <a:p>
                <a:r>
                  <a:rPr lang="en-GB" sz="1100" dirty="0" smtClean="0"/>
                  <a:t>case5</a:t>
                </a:r>
                <a:endParaRPr lang="en-GB" sz="1100" dirty="0"/>
              </a:p>
            </p:txBody>
          </p:sp>
          <p:sp>
            <p:nvSpPr>
              <p:cNvPr id="33" name="TextBox 32"/>
              <p:cNvSpPr txBox="1"/>
              <p:nvPr/>
            </p:nvSpPr>
            <p:spPr>
              <a:xfrm rot="16200000">
                <a:off x="6713147" y="4948655"/>
                <a:ext cx="508473" cy="261610"/>
              </a:xfrm>
              <a:prstGeom prst="rect">
                <a:avLst/>
              </a:prstGeom>
              <a:noFill/>
            </p:spPr>
            <p:txBody>
              <a:bodyPr wrap="none" rtlCol="0">
                <a:spAutoFit/>
              </a:bodyPr>
              <a:lstStyle/>
              <a:p>
                <a:r>
                  <a:rPr lang="en-GB" sz="1100" dirty="0" smtClean="0"/>
                  <a:t>case2</a:t>
                </a:r>
                <a:endParaRPr lang="en-GB" sz="1100" dirty="0"/>
              </a:p>
            </p:txBody>
          </p:sp>
          <p:sp>
            <p:nvSpPr>
              <p:cNvPr id="34" name="TextBox 33"/>
              <p:cNvSpPr txBox="1"/>
              <p:nvPr/>
            </p:nvSpPr>
            <p:spPr>
              <a:xfrm rot="16200000">
                <a:off x="4787655" y="5027202"/>
                <a:ext cx="665567" cy="261610"/>
              </a:xfrm>
              <a:prstGeom prst="rect">
                <a:avLst/>
              </a:prstGeom>
              <a:noFill/>
            </p:spPr>
            <p:txBody>
              <a:bodyPr wrap="none" rtlCol="0">
                <a:spAutoFit/>
              </a:bodyPr>
              <a:lstStyle/>
              <a:p>
                <a:r>
                  <a:rPr lang="en-GB" sz="1100" dirty="0" smtClean="0"/>
                  <a:t>control4</a:t>
                </a:r>
                <a:endParaRPr lang="en-GB" sz="1100" dirty="0"/>
              </a:p>
            </p:txBody>
          </p:sp>
          <p:sp>
            <p:nvSpPr>
              <p:cNvPr id="35" name="TextBox 34"/>
              <p:cNvSpPr txBox="1"/>
              <p:nvPr/>
            </p:nvSpPr>
            <p:spPr>
              <a:xfrm rot="16200000">
                <a:off x="2905216" y="5027202"/>
                <a:ext cx="665567" cy="261610"/>
              </a:xfrm>
              <a:prstGeom prst="rect">
                <a:avLst/>
              </a:prstGeom>
              <a:noFill/>
            </p:spPr>
            <p:txBody>
              <a:bodyPr wrap="none" rtlCol="0">
                <a:spAutoFit/>
              </a:bodyPr>
              <a:lstStyle/>
              <a:p>
                <a:r>
                  <a:rPr lang="en-GB" sz="1100" dirty="0" smtClean="0"/>
                  <a:t>control5</a:t>
                </a:r>
                <a:endParaRPr lang="en-GB" sz="1100" dirty="0"/>
              </a:p>
            </p:txBody>
          </p:sp>
          <p:sp>
            <p:nvSpPr>
              <p:cNvPr id="36" name="TextBox 35"/>
              <p:cNvSpPr txBox="1"/>
              <p:nvPr/>
            </p:nvSpPr>
            <p:spPr>
              <a:xfrm rot="16200000">
                <a:off x="3859856" y="5027202"/>
                <a:ext cx="665567" cy="261610"/>
              </a:xfrm>
              <a:prstGeom prst="rect">
                <a:avLst/>
              </a:prstGeom>
              <a:noFill/>
            </p:spPr>
            <p:txBody>
              <a:bodyPr wrap="none" rtlCol="0">
                <a:spAutoFit/>
              </a:bodyPr>
              <a:lstStyle/>
              <a:p>
                <a:r>
                  <a:rPr lang="en-GB" sz="1100" dirty="0" smtClean="0"/>
                  <a:t>control6</a:t>
                </a:r>
                <a:endParaRPr lang="en-GB" sz="1100" dirty="0"/>
              </a:p>
            </p:txBody>
          </p:sp>
          <p:sp>
            <p:nvSpPr>
              <p:cNvPr id="37" name="TextBox 36"/>
              <p:cNvSpPr txBox="1"/>
              <p:nvPr/>
            </p:nvSpPr>
            <p:spPr>
              <a:xfrm rot="16200000">
                <a:off x="4175133" y="5027202"/>
                <a:ext cx="665567" cy="261610"/>
              </a:xfrm>
              <a:prstGeom prst="rect">
                <a:avLst/>
              </a:prstGeom>
              <a:noFill/>
            </p:spPr>
            <p:txBody>
              <a:bodyPr wrap="none" rtlCol="0">
                <a:spAutoFit/>
              </a:bodyPr>
              <a:lstStyle/>
              <a:p>
                <a:r>
                  <a:rPr lang="en-GB" sz="1100" dirty="0" smtClean="0"/>
                  <a:t>control7</a:t>
                </a:r>
                <a:endParaRPr lang="en-GB" sz="1100" dirty="0"/>
              </a:p>
            </p:txBody>
          </p:sp>
        </p:grpSp>
        <p:sp>
          <p:nvSpPr>
            <p:cNvPr id="20" name="TextBox 19"/>
            <p:cNvSpPr txBox="1"/>
            <p:nvPr/>
          </p:nvSpPr>
          <p:spPr>
            <a:xfrm>
              <a:off x="7334286" y="3454400"/>
              <a:ext cx="596830" cy="300082"/>
            </a:xfrm>
            <a:prstGeom prst="rect">
              <a:avLst/>
            </a:prstGeom>
            <a:noFill/>
          </p:spPr>
          <p:txBody>
            <a:bodyPr wrap="none" rtlCol="0">
              <a:spAutoFit/>
            </a:bodyPr>
            <a:lstStyle/>
            <a:p>
              <a:r>
                <a:rPr lang="en-GB" smtClean="0"/>
                <a:t>genes</a:t>
              </a:r>
              <a:endParaRPr lang="en-GB"/>
            </a:p>
          </p:txBody>
        </p:sp>
        <p:sp>
          <p:nvSpPr>
            <p:cNvPr id="19" name="TextBox 18"/>
            <p:cNvSpPr txBox="1"/>
            <p:nvPr/>
          </p:nvSpPr>
          <p:spPr>
            <a:xfrm>
              <a:off x="3199518" y="5752774"/>
              <a:ext cx="3459218" cy="304800"/>
            </a:xfrm>
            <a:prstGeom prst="rect">
              <a:avLst/>
            </a:prstGeom>
            <a:noFill/>
          </p:spPr>
          <p:txBody>
            <a:bodyPr wrap="square" rtlCol="0">
              <a:spAutoFit/>
            </a:bodyPr>
            <a:lstStyle/>
            <a:p>
              <a:pPr algn="ctr"/>
              <a:r>
                <a:rPr lang="en-GB" dirty="0" smtClean="0"/>
                <a:t>samples</a:t>
              </a:r>
              <a:endParaRPr lang="en-GB" dirty="0"/>
            </a:p>
          </p:txBody>
        </p:sp>
      </p:grpSp>
    </p:spTree>
    <p:extLst>
      <p:ext uri="{BB962C8B-B14F-4D97-AF65-F5344CB8AC3E}">
        <p14:creationId xmlns:p14="http://schemas.microsoft.com/office/powerpoint/2010/main" val="723690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0700" y="1028700"/>
            <a:ext cx="7912099" cy="1604927"/>
          </a:xfrm>
          <a:prstGeom prst="rect">
            <a:avLst/>
          </a:prstGeom>
          <a:noFill/>
        </p:spPr>
        <p:txBody>
          <a:bodyPr wrap="square" rtlCol="0">
            <a:spAutoFit/>
          </a:bodyPr>
          <a:lstStyle/>
          <a:p>
            <a:r>
              <a:rPr lang="en-GB" dirty="0" smtClean="0"/>
              <a:t>A sparse statistical model is one on which only a relatively small number of parameters (or predictors) play an important role. </a:t>
            </a:r>
          </a:p>
          <a:p>
            <a:endParaRPr lang="en-GB" dirty="0"/>
          </a:p>
          <a:p>
            <a:r>
              <a:rPr lang="en-GB" dirty="0" smtClean="0"/>
              <a:t>For example, we hope that not all of the 30,000 or so genes in the human body are directly involved in the process that leads to the development of cancer.</a:t>
            </a:r>
          </a:p>
          <a:p>
            <a:endParaRPr lang="en-GB" dirty="0"/>
          </a:p>
          <a:p>
            <a:r>
              <a:rPr lang="en-GB" dirty="0" smtClean="0"/>
              <a:t>Methods that study sparsity to help recover the underlying signal of the data.</a:t>
            </a:r>
          </a:p>
        </p:txBody>
      </p:sp>
      <p:sp>
        <p:nvSpPr>
          <p:cNvPr id="3" name="TextBox 2"/>
          <p:cNvSpPr txBox="1"/>
          <p:nvPr/>
        </p:nvSpPr>
        <p:spPr>
          <a:xfrm>
            <a:off x="418690" y="397211"/>
            <a:ext cx="5270910" cy="461665"/>
          </a:xfrm>
          <a:prstGeom prst="rect">
            <a:avLst/>
          </a:prstGeom>
          <a:noFill/>
        </p:spPr>
        <p:txBody>
          <a:bodyPr wrap="square" rtlCol="0">
            <a:spAutoFit/>
          </a:bodyPr>
          <a:lstStyle/>
          <a:p>
            <a:r>
              <a:rPr lang="en-GB" sz="2400" b="1" dirty="0" smtClean="0"/>
              <a:t>Statistical Learning with Sparsity</a:t>
            </a:r>
            <a:endParaRPr lang="en-GB" sz="2400" b="1" dirty="0"/>
          </a:p>
        </p:txBody>
      </p:sp>
      <p:sp>
        <p:nvSpPr>
          <p:cNvPr id="4" name="TextBox 3"/>
          <p:cNvSpPr txBox="1"/>
          <p:nvPr/>
        </p:nvSpPr>
        <p:spPr>
          <a:xfrm>
            <a:off x="520700" y="3492500"/>
            <a:ext cx="7912099" cy="2901435"/>
          </a:xfrm>
          <a:prstGeom prst="rect">
            <a:avLst/>
          </a:prstGeom>
          <a:noFill/>
        </p:spPr>
        <p:txBody>
          <a:bodyPr wrap="square" rtlCol="0">
            <a:spAutoFit/>
          </a:bodyPr>
          <a:lstStyle/>
          <a:p>
            <a:r>
              <a:rPr lang="en-GB" b="1" dirty="0" smtClean="0"/>
              <a:t>Linear regression</a:t>
            </a:r>
          </a:p>
          <a:p>
            <a:endParaRPr lang="is-IS" dirty="0"/>
          </a:p>
          <a:p>
            <a:r>
              <a:rPr lang="is-IS" b="1" dirty="0" smtClean="0"/>
              <a:t>Generalised Linear Regression</a:t>
            </a:r>
          </a:p>
          <a:p>
            <a:endParaRPr lang="is-IS" dirty="0" smtClean="0"/>
          </a:p>
          <a:p>
            <a:r>
              <a:rPr lang="is-IS" b="1" dirty="0" smtClean="0"/>
              <a:t>Generalisation of the Lasso Penalty</a:t>
            </a:r>
          </a:p>
          <a:p>
            <a:endParaRPr lang="is-IS" dirty="0"/>
          </a:p>
          <a:p>
            <a:r>
              <a:rPr lang="is-IS" b="1" dirty="0" smtClean="0"/>
              <a:t>Statistical Inference</a:t>
            </a:r>
          </a:p>
          <a:p>
            <a:pPr marL="285750" indent="-285750">
              <a:buFontTx/>
              <a:buChar char="-"/>
            </a:pPr>
            <a:r>
              <a:rPr lang="is-IS" dirty="0" smtClean="0"/>
              <a:t>The Bayesian Lasso (Park and Cosella 2008)</a:t>
            </a:r>
          </a:p>
          <a:p>
            <a:pPr marL="285750" indent="-285750">
              <a:buFontTx/>
              <a:buChar char="-"/>
            </a:pPr>
            <a:r>
              <a:rPr lang="is-IS" dirty="0" smtClean="0"/>
              <a:t>The Bootstrap (Efron 1979; Efron and Tibshirani 1993)</a:t>
            </a:r>
          </a:p>
          <a:p>
            <a:pPr marL="285750" indent="-285750">
              <a:buFontTx/>
              <a:buChar char="-"/>
            </a:pPr>
            <a:endParaRPr lang="is-IS" dirty="0"/>
          </a:p>
          <a:p>
            <a:r>
              <a:rPr lang="is-IS" b="1" dirty="0" smtClean="0"/>
              <a:t>Sparse Multivariate Methods</a:t>
            </a:r>
          </a:p>
          <a:p>
            <a:endParaRPr lang="is-IS" b="1" dirty="0"/>
          </a:p>
          <a:p>
            <a:r>
              <a:rPr lang="is-IS" b="1" dirty="0" smtClean="0"/>
              <a:t>Graph and Model Selection</a:t>
            </a:r>
            <a:endParaRPr lang="is-IS" b="1" dirty="0"/>
          </a:p>
        </p:txBody>
      </p:sp>
      <p:sp>
        <p:nvSpPr>
          <p:cNvPr id="5" name="TextBox 4"/>
          <p:cNvSpPr txBox="1"/>
          <p:nvPr/>
        </p:nvSpPr>
        <p:spPr>
          <a:xfrm>
            <a:off x="418690" y="2926834"/>
            <a:ext cx="5270910" cy="369332"/>
          </a:xfrm>
          <a:prstGeom prst="rect">
            <a:avLst/>
          </a:prstGeom>
          <a:noFill/>
        </p:spPr>
        <p:txBody>
          <a:bodyPr wrap="square" rtlCol="0">
            <a:spAutoFit/>
          </a:bodyPr>
          <a:lstStyle/>
          <a:p>
            <a:r>
              <a:rPr lang="en-GB" sz="1800" b="1" dirty="0" smtClean="0"/>
              <a:t>Methods</a:t>
            </a:r>
            <a:endParaRPr lang="en-GB" sz="1800" b="1" dirty="0"/>
          </a:p>
        </p:txBody>
      </p:sp>
    </p:spTree>
    <p:extLst>
      <p:ext uri="{BB962C8B-B14F-4D97-AF65-F5344CB8AC3E}">
        <p14:creationId xmlns:p14="http://schemas.microsoft.com/office/powerpoint/2010/main" val="1984342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95300" y="2556098"/>
            <a:ext cx="8267700" cy="3662541"/>
          </a:xfrm>
          <a:prstGeom prst="rect">
            <a:avLst/>
          </a:prstGeom>
          <a:noFill/>
        </p:spPr>
        <p:txBody>
          <a:bodyPr wrap="square" rtlCol="0">
            <a:spAutoFit/>
          </a:bodyPr>
          <a:lstStyle/>
          <a:p>
            <a:r>
              <a:rPr lang="is-IS" sz="1600" b="1" dirty="0" smtClean="0"/>
              <a:t>Algorithms</a:t>
            </a:r>
            <a:endParaRPr lang="is-IS" b="1" dirty="0" smtClean="0"/>
          </a:p>
          <a:p>
            <a:r>
              <a:rPr lang="is-IS" b="1" dirty="0" smtClean="0"/>
              <a:t>Least squares</a:t>
            </a:r>
          </a:p>
          <a:p>
            <a:r>
              <a:rPr lang="is-IS" dirty="0" smtClean="0"/>
              <a:t>Suitable when the response variable is quantitative and ideally when the error distribution is Gaussian.</a:t>
            </a:r>
          </a:p>
          <a:p>
            <a:endParaRPr lang="is-IS" dirty="0"/>
          </a:p>
          <a:p>
            <a:r>
              <a:rPr lang="is-IS" b="1" dirty="0" smtClean="0"/>
              <a:t>Lasso</a:t>
            </a:r>
          </a:p>
          <a:p>
            <a:r>
              <a:rPr lang="is-IS" dirty="0" smtClean="0"/>
              <a:t>Prediction accuracy over least squares for two reasons:</a:t>
            </a:r>
            <a:endParaRPr lang="is-IS" dirty="0"/>
          </a:p>
          <a:p>
            <a:r>
              <a:rPr lang="is-IS" dirty="0" smtClean="0"/>
              <a:t>1. Least squares estimate often has low bias but large variance, and prediction accuracy can someties be improved by shrinking the values of regression coefficients, or setting some coefficients to zero. By doing so we introduce some bias but reduce the variance of the predicted values and hence may improve the overall prediction accuracy (as measured in terms of the mean-squared error).</a:t>
            </a:r>
          </a:p>
          <a:p>
            <a:r>
              <a:rPr lang="is-IS" dirty="0" smtClean="0"/>
              <a:t>2. For purposes of interpretation: with a large number of predictors, we often would like to identify a smaller subset of these predictors that exhibit the strongest effects.</a:t>
            </a:r>
            <a:endParaRPr lang="en-GB" dirty="0" smtClean="0"/>
          </a:p>
          <a:p>
            <a:endParaRPr lang="en-GB" dirty="0"/>
          </a:p>
          <a:p>
            <a:r>
              <a:rPr lang="en-GB" b="1" dirty="0" smtClean="0"/>
              <a:t>Generalised Linear Regression</a:t>
            </a:r>
          </a:p>
          <a:p>
            <a:r>
              <a:rPr lang="en-GB" dirty="0" smtClean="0"/>
              <a:t>Generalisations of simple linear models and the Lasso that are suitable of other applications, for example, binary variables when error follows a binomial distribution; counts as variables where the error follows a Poisson distribution.</a:t>
            </a:r>
          </a:p>
        </p:txBody>
      </p:sp>
      <p:sp>
        <p:nvSpPr>
          <p:cNvPr id="2" name="TextBox 1"/>
          <p:cNvSpPr txBox="1"/>
          <p:nvPr/>
        </p:nvSpPr>
        <p:spPr>
          <a:xfrm>
            <a:off x="495300" y="292100"/>
            <a:ext cx="8267700" cy="1200329"/>
          </a:xfrm>
          <a:prstGeom prst="rect">
            <a:avLst/>
          </a:prstGeom>
          <a:noFill/>
        </p:spPr>
        <p:txBody>
          <a:bodyPr wrap="square" rtlCol="0">
            <a:spAutoFit/>
          </a:bodyPr>
          <a:lstStyle/>
          <a:p>
            <a:r>
              <a:rPr lang="en-GB" sz="1800" b="1" dirty="0" smtClean="0"/>
              <a:t>Linear regression</a:t>
            </a:r>
          </a:p>
          <a:p>
            <a:endParaRPr lang="en-GB" dirty="0" smtClean="0"/>
          </a:p>
          <a:p>
            <a:r>
              <a:rPr lang="en-GB" dirty="0" smtClean="0"/>
              <a:t>In </a:t>
            </a:r>
            <a:r>
              <a:rPr lang="en-GB" dirty="0"/>
              <a:t>which we observe N observations of an outcome variable </a:t>
            </a:r>
            <a:r>
              <a:rPr lang="en-GB" i="1" dirty="0" err="1"/>
              <a:t>y</a:t>
            </a:r>
            <a:r>
              <a:rPr lang="en-GB" i="1" baseline="-25000" dirty="0" err="1"/>
              <a:t>i</a:t>
            </a:r>
            <a:r>
              <a:rPr lang="en-GB" dirty="0"/>
              <a:t> and p associated predictor variables (or features) </a:t>
            </a:r>
            <a:r>
              <a:rPr lang="en-GB" i="1" dirty="0"/>
              <a:t>x</a:t>
            </a:r>
            <a:r>
              <a:rPr lang="en-GB" i="1" baseline="-25000" dirty="0"/>
              <a:t>i</a:t>
            </a:r>
            <a:r>
              <a:rPr lang="en-GB" i="1" dirty="0"/>
              <a:t> = (x</a:t>
            </a:r>
            <a:r>
              <a:rPr lang="en-GB" i="1" baseline="-25000" dirty="0"/>
              <a:t>i1</a:t>
            </a:r>
            <a:r>
              <a:rPr lang="en-GB" i="1" dirty="0"/>
              <a:t>, </a:t>
            </a:r>
            <a:r>
              <a:rPr lang="is-IS" i="1" dirty="0"/>
              <a:t>…, x</a:t>
            </a:r>
            <a:r>
              <a:rPr lang="is-IS" i="1" baseline="-25000" dirty="0"/>
              <a:t>ip</a:t>
            </a:r>
            <a:r>
              <a:rPr lang="is-IS" i="1" dirty="0"/>
              <a:t>)</a:t>
            </a:r>
            <a:r>
              <a:rPr lang="is-IS" i="1" baseline="30000" dirty="0"/>
              <a:t>T</a:t>
            </a:r>
            <a:r>
              <a:rPr lang="is-IS" dirty="0"/>
              <a:t>. The goal is to predict the outcome from the predictors, both for actual prefiction with future data and also to discover which predictors play an important role</a:t>
            </a:r>
            <a:r>
              <a:rPr lang="is-IS" dirty="0" smtClean="0"/>
              <a:t>.</a:t>
            </a:r>
          </a:p>
        </p:txBody>
      </p:sp>
      <p:graphicFrame>
        <p:nvGraphicFramePr>
          <p:cNvPr id="9" name="Object 8"/>
          <p:cNvGraphicFramePr>
            <a:graphicFrameLocks noChangeAspect="1"/>
          </p:cNvGraphicFramePr>
          <p:nvPr>
            <p:extLst>
              <p:ext uri="{D42A27DB-BD31-4B8C-83A1-F6EECF244321}">
                <p14:modId xmlns:p14="http://schemas.microsoft.com/office/powerpoint/2010/main" val="1816419732"/>
              </p:ext>
            </p:extLst>
          </p:nvPr>
        </p:nvGraphicFramePr>
        <p:xfrm>
          <a:off x="3333803" y="1449050"/>
          <a:ext cx="1882775" cy="508000"/>
        </p:xfrm>
        <a:graphic>
          <a:graphicData uri="http://schemas.openxmlformats.org/presentationml/2006/ole">
            <mc:AlternateContent xmlns:mc="http://schemas.openxmlformats.org/markup-compatibility/2006">
              <mc:Choice xmlns:v="urn:schemas-microsoft-com:vml" Requires="v">
                <p:oleObj spid="_x0000_s1030" name="Equation" r:id="rId3" imgW="800100" imgH="215900" progId="Equation.3">
                  <p:embed/>
                </p:oleObj>
              </mc:Choice>
              <mc:Fallback>
                <p:oleObj name="Equation" r:id="rId3" imgW="800100" imgH="215900" progId="Equation.3">
                  <p:embed/>
                  <p:pic>
                    <p:nvPicPr>
                      <p:cNvPr id="0" name=""/>
                      <p:cNvPicPr/>
                      <p:nvPr/>
                    </p:nvPicPr>
                    <p:blipFill>
                      <a:blip r:embed="rId4"/>
                      <a:stretch>
                        <a:fillRect/>
                      </a:stretch>
                    </p:blipFill>
                    <p:spPr>
                      <a:xfrm>
                        <a:off x="3333803" y="1449050"/>
                        <a:ext cx="1882775" cy="508000"/>
                      </a:xfrm>
                      <a:prstGeom prst="rect">
                        <a:avLst/>
                      </a:prstGeom>
                    </p:spPr>
                  </p:pic>
                </p:oleObj>
              </mc:Fallback>
            </mc:AlternateContent>
          </a:graphicData>
        </a:graphic>
      </p:graphicFrame>
      <p:sp>
        <p:nvSpPr>
          <p:cNvPr id="10" name="TextBox 9"/>
          <p:cNvSpPr txBox="1"/>
          <p:nvPr/>
        </p:nvSpPr>
        <p:spPr>
          <a:xfrm>
            <a:off x="495300" y="1913670"/>
            <a:ext cx="3871573" cy="300082"/>
          </a:xfrm>
          <a:prstGeom prst="rect">
            <a:avLst/>
          </a:prstGeom>
          <a:noFill/>
        </p:spPr>
        <p:txBody>
          <a:bodyPr wrap="none" rtlCol="0">
            <a:spAutoFit/>
          </a:bodyPr>
          <a:lstStyle/>
          <a:p>
            <a:r>
              <a:rPr lang="en-GB" dirty="0" smtClean="0"/>
              <a:t>where β</a:t>
            </a:r>
            <a:r>
              <a:rPr lang="en-GB" baseline="-25000" dirty="0" smtClean="0"/>
              <a:t>j</a:t>
            </a:r>
            <a:r>
              <a:rPr lang="en-GB" dirty="0" smtClean="0"/>
              <a:t> represents the parameters to be estimated</a:t>
            </a:r>
            <a:endParaRPr lang="en-GB" dirty="0"/>
          </a:p>
        </p:txBody>
      </p:sp>
    </p:spTree>
    <p:extLst>
      <p:ext uri="{BB962C8B-B14F-4D97-AF65-F5344CB8AC3E}">
        <p14:creationId xmlns:p14="http://schemas.microsoft.com/office/powerpoint/2010/main" val="422015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6290" y="1134937"/>
            <a:ext cx="1841500" cy="740587"/>
          </a:xfrm>
          <a:prstGeom prst="rect">
            <a:avLst/>
          </a:prstGeom>
          <a:noFill/>
        </p:spPr>
        <p:txBody>
          <a:bodyPr wrap="square" rtlCol="0">
            <a:spAutoFit/>
          </a:bodyPr>
          <a:lstStyle/>
          <a:p>
            <a:pPr algn="ctr"/>
            <a:r>
              <a:rPr lang="en-GB" dirty="0" smtClean="0"/>
              <a:t>Algorithms for Logistic Regression with regularisation</a:t>
            </a:r>
          </a:p>
        </p:txBody>
      </p:sp>
      <p:sp>
        <p:nvSpPr>
          <p:cNvPr id="4" name="TextBox 3"/>
          <p:cNvSpPr txBox="1"/>
          <p:nvPr/>
        </p:nvSpPr>
        <p:spPr>
          <a:xfrm>
            <a:off x="2235117" y="796402"/>
            <a:ext cx="6322031" cy="1338828"/>
          </a:xfrm>
          <a:prstGeom prst="rect">
            <a:avLst/>
          </a:prstGeom>
          <a:noFill/>
        </p:spPr>
        <p:txBody>
          <a:bodyPr wrap="square" rtlCol="0">
            <a:spAutoFit/>
          </a:bodyPr>
          <a:lstStyle/>
          <a:p>
            <a:r>
              <a:rPr lang="en-GB" dirty="0" smtClean="0"/>
              <a:t>Logistic Regression is very popular in biomedical research for half a century.</a:t>
            </a:r>
          </a:p>
          <a:p>
            <a:r>
              <a:rPr lang="en-GB" dirty="0" smtClean="0"/>
              <a:t>When over-parametrised, i.e., p &gt; N (features is larger than samples), regularisation is needed to achieve a stable fit, i.e., traditional regression does not perform well with wide datasets with lots of correlation.</a:t>
            </a:r>
            <a:endParaRPr lang="en-GB" dirty="0"/>
          </a:p>
          <a:p>
            <a:pPr marL="285750" indent="-285750">
              <a:buFont typeface="Arial" charset="0"/>
              <a:buChar char="•"/>
            </a:pPr>
            <a:r>
              <a:rPr lang="en-GB" dirty="0" smtClean="0"/>
              <a:t>Lasso-penalised logistic models (</a:t>
            </a:r>
            <a:r>
              <a:rPr lang="en-GB" dirty="0" err="1" smtClean="0"/>
              <a:t>Koh</a:t>
            </a:r>
            <a:r>
              <a:rPr lang="en-GB" dirty="0" smtClean="0"/>
              <a:t> et al., 2007)</a:t>
            </a:r>
            <a:endParaRPr lang="en-GB" dirty="0"/>
          </a:p>
          <a:p>
            <a:pPr marL="285750" indent="-285750">
              <a:buFont typeface="Arial" charset="0"/>
              <a:buChar char="•"/>
            </a:pPr>
            <a:r>
              <a:rPr lang="en-GB" dirty="0" smtClean="0"/>
              <a:t>Coordinate descent </a:t>
            </a:r>
            <a:r>
              <a:rPr lang="en-GB" dirty="0"/>
              <a:t>(Friedman, Hastie, </a:t>
            </a:r>
            <a:r>
              <a:rPr lang="en-GB" dirty="0" err="1" smtClean="0"/>
              <a:t>Hoefling</a:t>
            </a:r>
            <a:r>
              <a:rPr lang="en-GB" dirty="0" smtClean="0"/>
              <a:t> and </a:t>
            </a:r>
            <a:r>
              <a:rPr lang="en-GB" dirty="0" err="1"/>
              <a:t>Tibshirani</a:t>
            </a:r>
            <a:r>
              <a:rPr lang="en-GB" dirty="0"/>
              <a:t> </a:t>
            </a:r>
            <a:r>
              <a:rPr lang="en-GB" dirty="0" smtClean="0"/>
              <a:t>2007)</a:t>
            </a:r>
            <a:endParaRPr lang="en-GB" dirty="0"/>
          </a:p>
        </p:txBody>
      </p:sp>
      <p:sp>
        <p:nvSpPr>
          <p:cNvPr id="5" name="TextBox 4"/>
          <p:cNvSpPr txBox="1"/>
          <p:nvPr/>
        </p:nvSpPr>
        <p:spPr>
          <a:xfrm>
            <a:off x="103758" y="2571762"/>
            <a:ext cx="2019710" cy="740587"/>
          </a:xfrm>
          <a:prstGeom prst="rect">
            <a:avLst/>
          </a:prstGeom>
          <a:noFill/>
        </p:spPr>
        <p:txBody>
          <a:bodyPr wrap="square" rtlCol="0">
            <a:spAutoFit/>
          </a:bodyPr>
          <a:lstStyle/>
          <a:p>
            <a:pPr algn="ctr"/>
            <a:r>
              <a:rPr lang="en-GB" dirty="0" smtClean="0"/>
              <a:t>Multiclass Logistic Regression with regularisation</a:t>
            </a:r>
          </a:p>
        </p:txBody>
      </p:sp>
      <p:sp>
        <p:nvSpPr>
          <p:cNvPr id="6" name="TextBox 5"/>
          <p:cNvSpPr txBox="1"/>
          <p:nvPr/>
        </p:nvSpPr>
        <p:spPr>
          <a:xfrm>
            <a:off x="2252557" y="2316506"/>
            <a:ext cx="5892799" cy="1338828"/>
          </a:xfrm>
          <a:prstGeom prst="rect">
            <a:avLst/>
          </a:prstGeom>
          <a:noFill/>
        </p:spPr>
        <p:txBody>
          <a:bodyPr wrap="square" rtlCol="0">
            <a:spAutoFit/>
          </a:bodyPr>
          <a:lstStyle/>
          <a:p>
            <a:r>
              <a:rPr lang="en-GB" dirty="0" smtClean="0"/>
              <a:t>When there are more than two classes for the response variable.</a:t>
            </a:r>
          </a:p>
          <a:p>
            <a:pPr marL="285750" indent="-285750">
              <a:buFont typeface="Arial" charset="0"/>
              <a:buChar char="•"/>
            </a:pPr>
            <a:r>
              <a:rPr lang="en-GB" dirty="0" smtClean="0"/>
              <a:t>One versus one OR One versus all (Hastie et al., 2009)</a:t>
            </a:r>
            <a:endParaRPr lang="en-GB" dirty="0"/>
          </a:p>
          <a:p>
            <a:pPr marL="285750" indent="-285750">
              <a:buFont typeface="Arial" charset="0"/>
              <a:buChar char="•"/>
            </a:pPr>
            <a:r>
              <a:rPr lang="en-GB" dirty="0" smtClean="0"/>
              <a:t>Multinomial likelihood, representing probabilities using the log-linear representation.</a:t>
            </a:r>
            <a:endParaRPr lang="en-GB" dirty="0"/>
          </a:p>
          <a:p>
            <a:pPr marL="285750" indent="-285750">
              <a:buFont typeface="Arial" charset="0"/>
              <a:buChar char="•"/>
            </a:pPr>
            <a:r>
              <a:rPr lang="en-GB" dirty="0" smtClean="0"/>
              <a:t>Coordinate-descent (Friedman, Hastie, </a:t>
            </a:r>
            <a:r>
              <a:rPr lang="en-GB" dirty="0" err="1"/>
              <a:t>Hoefling</a:t>
            </a:r>
            <a:r>
              <a:rPr lang="en-GB" dirty="0"/>
              <a:t> </a:t>
            </a:r>
            <a:r>
              <a:rPr lang="en-GB" dirty="0" smtClean="0"/>
              <a:t>and </a:t>
            </a:r>
            <a:r>
              <a:rPr lang="en-GB" dirty="0" err="1" smtClean="0"/>
              <a:t>Tibshirani</a:t>
            </a:r>
            <a:r>
              <a:rPr lang="en-GB" dirty="0" smtClean="0"/>
              <a:t> 2007)</a:t>
            </a:r>
            <a:endParaRPr lang="en-GB" dirty="0"/>
          </a:p>
          <a:p>
            <a:pPr marL="285750" indent="-285750">
              <a:buFont typeface="Arial" charset="0"/>
              <a:buChar char="•"/>
            </a:pPr>
            <a:r>
              <a:rPr lang="en-GB" dirty="0" smtClean="0"/>
              <a:t>Grouped-Lasso penalty </a:t>
            </a:r>
            <a:endParaRPr lang="en-GB" dirty="0"/>
          </a:p>
        </p:txBody>
      </p:sp>
      <p:sp>
        <p:nvSpPr>
          <p:cNvPr id="7" name="TextBox 6"/>
          <p:cNvSpPr txBox="1"/>
          <p:nvPr/>
        </p:nvSpPr>
        <p:spPr>
          <a:xfrm>
            <a:off x="266290" y="295611"/>
            <a:ext cx="5270910" cy="369332"/>
          </a:xfrm>
          <a:prstGeom prst="rect">
            <a:avLst/>
          </a:prstGeom>
          <a:noFill/>
        </p:spPr>
        <p:txBody>
          <a:bodyPr wrap="square" rtlCol="0">
            <a:spAutoFit/>
          </a:bodyPr>
          <a:lstStyle/>
          <a:p>
            <a:r>
              <a:rPr lang="en-GB" sz="1800" b="1" dirty="0" smtClean="0"/>
              <a:t>Generalisation of Linear Models, GLM </a:t>
            </a:r>
            <a:endParaRPr lang="en-GB" sz="1800" b="1" dirty="0"/>
          </a:p>
        </p:txBody>
      </p:sp>
      <p:sp>
        <p:nvSpPr>
          <p:cNvPr id="8" name="TextBox 7"/>
          <p:cNvSpPr txBox="1"/>
          <p:nvPr/>
        </p:nvSpPr>
        <p:spPr>
          <a:xfrm>
            <a:off x="192863" y="3958263"/>
            <a:ext cx="1841500" cy="524503"/>
          </a:xfrm>
          <a:prstGeom prst="rect">
            <a:avLst/>
          </a:prstGeom>
          <a:noFill/>
        </p:spPr>
        <p:txBody>
          <a:bodyPr wrap="square" rtlCol="0">
            <a:spAutoFit/>
          </a:bodyPr>
          <a:lstStyle/>
          <a:p>
            <a:pPr algn="ctr"/>
            <a:r>
              <a:rPr lang="en-GB" dirty="0" smtClean="0"/>
              <a:t>Log Linear Models and the </a:t>
            </a:r>
            <a:r>
              <a:rPr lang="en-GB" smtClean="0"/>
              <a:t>Poisson GLM</a:t>
            </a:r>
            <a:endParaRPr lang="en-GB" dirty="0" smtClean="0"/>
          </a:p>
        </p:txBody>
      </p:sp>
      <p:sp>
        <p:nvSpPr>
          <p:cNvPr id="11" name="TextBox 10"/>
          <p:cNvSpPr txBox="1"/>
          <p:nvPr/>
        </p:nvSpPr>
        <p:spPr>
          <a:xfrm>
            <a:off x="2432050" y="3886049"/>
            <a:ext cx="6210300" cy="524503"/>
          </a:xfrm>
          <a:prstGeom prst="rect">
            <a:avLst/>
          </a:prstGeom>
          <a:noFill/>
        </p:spPr>
        <p:txBody>
          <a:bodyPr wrap="square" rtlCol="0">
            <a:spAutoFit/>
          </a:bodyPr>
          <a:lstStyle/>
          <a:p>
            <a:r>
              <a:rPr lang="en-GB" dirty="0" smtClean="0"/>
              <a:t>When the response variable is nonnegative and represents a count, its mean will be positive and the Poisson likelihood is often used for inference.</a:t>
            </a:r>
          </a:p>
        </p:txBody>
      </p:sp>
      <p:sp>
        <p:nvSpPr>
          <p:cNvPr id="12" name="TextBox 11"/>
          <p:cNvSpPr txBox="1"/>
          <p:nvPr/>
        </p:nvSpPr>
        <p:spPr>
          <a:xfrm>
            <a:off x="266290" y="4819520"/>
            <a:ext cx="1841500" cy="524503"/>
          </a:xfrm>
          <a:prstGeom prst="rect">
            <a:avLst/>
          </a:prstGeom>
          <a:noFill/>
        </p:spPr>
        <p:txBody>
          <a:bodyPr wrap="square" rtlCol="0">
            <a:spAutoFit/>
          </a:bodyPr>
          <a:lstStyle/>
          <a:p>
            <a:pPr algn="ctr"/>
            <a:r>
              <a:rPr lang="en-GB" dirty="0" smtClean="0"/>
              <a:t>Cox Proportional Hazards Models</a:t>
            </a:r>
          </a:p>
        </p:txBody>
      </p:sp>
      <p:sp>
        <p:nvSpPr>
          <p:cNvPr id="13" name="TextBox 12"/>
          <p:cNvSpPr txBox="1"/>
          <p:nvPr/>
        </p:nvSpPr>
        <p:spPr>
          <a:xfrm>
            <a:off x="2427188" y="4634490"/>
            <a:ext cx="6178946" cy="956672"/>
          </a:xfrm>
          <a:prstGeom prst="rect">
            <a:avLst/>
          </a:prstGeom>
          <a:noFill/>
        </p:spPr>
        <p:txBody>
          <a:bodyPr wrap="square" rtlCol="0">
            <a:spAutoFit/>
          </a:bodyPr>
          <a:lstStyle/>
          <a:p>
            <a:r>
              <a:rPr lang="en-GB" dirty="0" smtClean="0"/>
              <a:t>Survival time points data in medical studies when the outcome of interest after treatment is often time to death or time to recurrence of the disease.</a:t>
            </a:r>
          </a:p>
          <a:p>
            <a:r>
              <a:rPr lang="en-GB" dirty="0" smtClean="0"/>
              <a:t>Algorithm based on coordinate-descent (Simon, Friedman, Hastie and </a:t>
            </a:r>
            <a:r>
              <a:rPr lang="en-GB" dirty="0" err="1" smtClean="0"/>
              <a:t>Tibshirani</a:t>
            </a:r>
            <a:r>
              <a:rPr lang="en-GB" dirty="0" smtClean="0"/>
              <a:t>, 2011).</a:t>
            </a:r>
          </a:p>
        </p:txBody>
      </p:sp>
      <p:sp>
        <p:nvSpPr>
          <p:cNvPr id="15" name="TextBox 14"/>
          <p:cNvSpPr txBox="1"/>
          <p:nvPr/>
        </p:nvSpPr>
        <p:spPr>
          <a:xfrm>
            <a:off x="245427" y="5840504"/>
            <a:ext cx="2019710" cy="524503"/>
          </a:xfrm>
          <a:prstGeom prst="rect">
            <a:avLst/>
          </a:prstGeom>
          <a:noFill/>
        </p:spPr>
        <p:txBody>
          <a:bodyPr wrap="square" rtlCol="0">
            <a:spAutoFit/>
          </a:bodyPr>
          <a:lstStyle/>
          <a:p>
            <a:pPr algn="ctr"/>
            <a:r>
              <a:rPr lang="en-GB" smtClean="0"/>
              <a:t>Support Vector Machine, SVM</a:t>
            </a:r>
            <a:endParaRPr lang="en-GB" dirty="0" smtClean="0"/>
          </a:p>
        </p:txBody>
      </p:sp>
      <p:sp>
        <p:nvSpPr>
          <p:cNvPr id="16" name="TextBox 15"/>
          <p:cNvSpPr txBox="1"/>
          <p:nvPr/>
        </p:nvSpPr>
        <p:spPr>
          <a:xfrm>
            <a:off x="2463404" y="5846946"/>
            <a:ext cx="6178946" cy="524503"/>
          </a:xfrm>
          <a:prstGeom prst="rect">
            <a:avLst/>
          </a:prstGeom>
          <a:noFill/>
        </p:spPr>
        <p:txBody>
          <a:bodyPr wrap="square" rtlCol="0">
            <a:spAutoFit/>
          </a:bodyPr>
          <a:lstStyle/>
          <a:p>
            <a:r>
              <a:rPr lang="en-GB" dirty="0" smtClean="0"/>
              <a:t>Binary classification. Similar to penalised Logistic Regression (</a:t>
            </a:r>
            <a:r>
              <a:rPr lang="en-GB" dirty="0" err="1" smtClean="0"/>
              <a:t>Boser</a:t>
            </a:r>
            <a:r>
              <a:rPr lang="en-GB" dirty="0" smtClean="0"/>
              <a:t>, </a:t>
            </a:r>
            <a:r>
              <a:rPr lang="en-GB" dirty="0" err="1" smtClean="0"/>
              <a:t>Guyon</a:t>
            </a:r>
            <a:r>
              <a:rPr lang="en-GB" dirty="0" smtClean="0"/>
              <a:t> and </a:t>
            </a:r>
            <a:r>
              <a:rPr lang="en-GB" dirty="0" err="1" smtClean="0"/>
              <a:t>Vapnik</a:t>
            </a:r>
            <a:r>
              <a:rPr lang="en-GB" dirty="0" smtClean="0"/>
              <a:t>, 1992) (</a:t>
            </a:r>
            <a:r>
              <a:rPr lang="en-GB" dirty="0" err="1" smtClean="0"/>
              <a:t>Vapnik</a:t>
            </a:r>
            <a:r>
              <a:rPr lang="en-GB" dirty="0" smtClean="0"/>
              <a:t> 1996).</a:t>
            </a:r>
          </a:p>
        </p:txBody>
      </p:sp>
      <p:sp>
        <p:nvSpPr>
          <p:cNvPr id="17" name="Left Brace 16"/>
          <p:cNvSpPr/>
          <p:nvPr/>
        </p:nvSpPr>
        <p:spPr>
          <a:xfrm>
            <a:off x="1958763" y="834471"/>
            <a:ext cx="324101" cy="1262705"/>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1" name="Left Brace 20"/>
          <p:cNvSpPr/>
          <p:nvPr/>
        </p:nvSpPr>
        <p:spPr>
          <a:xfrm>
            <a:off x="1958763" y="2346505"/>
            <a:ext cx="324101" cy="1135234"/>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 name="Left Brace 21"/>
          <p:cNvSpPr/>
          <p:nvPr/>
        </p:nvSpPr>
        <p:spPr>
          <a:xfrm>
            <a:off x="2010405" y="3905646"/>
            <a:ext cx="324101" cy="504906"/>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3" name="Left Brace 22"/>
          <p:cNvSpPr/>
          <p:nvPr/>
        </p:nvSpPr>
        <p:spPr>
          <a:xfrm>
            <a:off x="2103087" y="4660877"/>
            <a:ext cx="324101" cy="903898"/>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Left Brace 23"/>
          <p:cNvSpPr/>
          <p:nvPr/>
        </p:nvSpPr>
        <p:spPr>
          <a:xfrm>
            <a:off x="2172455" y="5839645"/>
            <a:ext cx="324101" cy="504906"/>
          </a:xfrm>
          <a:prstGeom prst="leftBrace">
            <a:avLst>
              <a:gd name="adj1" fmla="val 514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1815606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6290" y="384511"/>
            <a:ext cx="5270910" cy="369332"/>
          </a:xfrm>
          <a:prstGeom prst="rect">
            <a:avLst/>
          </a:prstGeom>
          <a:noFill/>
        </p:spPr>
        <p:txBody>
          <a:bodyPr wrap="square" rtlCol="0">
            <a:spAutoFit/>
          </a:bodyPr>
          <a:lstStyle/>
          <a:p>
            <a:r>
              <a:rPr lang="en-GB" sz="1800" b="1" dirty="0" smtClean="0"/>
              <a:t>Feature Selection and Coefficient Shrinkage</a:t>
            </a:r>
            <a:endParaRPr lang="en-GB" sz="1800" b="1" dirty="0"/>
          </a:p>
        </p:txBody>
      </p:sp>
      <p:sp>
        <p:nvSpPr>
          <p:cNvPr id="3" name="TextBox 2"/>
          <p:cNvSpPr txBox="1"/>
          <p:nvPr/>
        </p:nvSpPr>
        <p:spPr>
          <a:xfrm>
            <a:off x="266290" y="1120998"/>
            <a:ext cx="8267700" cy="1962076"/>
          </a:xfrm>
          <a:prstGeom prst="rect">
            <a:avLst/>
          </a:prstGeom>
          <a:noFill/>
        </p:spPr>
        <p:txBody>
          <a:bodyPr wrap="square" rtlCol="0">
            <a:spAutoFit/>
          </a:bodyPr>
          <a:lstStyle/>
          <a:p>
            <a:r>
              <a:rPr lang="is-IS" b="1" dirty="0" smtClean="0"/>
              <a:t>Subset Selection and Coefficient Shrinkage</a:t>
            </a:r>
            <a:endParaRPr lang="is-IS" dirty="0" smtClean="0"/>
          </a:p>
          <a:p>
            <a:endParaRPr lang="is-IS" dirty="0" smtClean="0"/>
          </a:p>
          <a:p>
            <a:r>
              <a:rPr lang="is-IS" dirty="0" smtClean="0"/>
              <a:t>Simplify our model: dimension reduction</a:t>
            </a:r>
          </a:p>
          <a:p>
            <a:r>
              <a:rPr lang="is-IS" dirty="0" smtClean="0"/>
              <a:t>There are three main reasons to perform feature selection:</a:t>
            </a:r>
          </a:p>
          <a:p>
            <a:pPr marL="342900" indent="-342900">
              <a:buAutoNum type="arabicPeriod"/>
            </a:pPr>
            <a:r>
              <a:rPr lang="is-IS" dirty="0" smtClean="0"/>
              <a:t>Design consideration: reduce memory, improve speed</a:t>
            </a:r>
          </a:p>
          <a:p>
            <a:pPr marL="342900" indent="-342900">
              <a:buAutoNum type="arabicPeriod"/>
            </a:pPr>
            <a:r>
              <a:rPr lang="is-IS" dirty="0" smtClean="0"/>
              <a:t>Interpretability: simple models are easier to interpert</a:t>
            </a:r>
          </a:p>
          <a:p>
            <a:pPr marL="342900" indent="-342900">
              <a:buAutoNum type="arabicPeriod"/>
            </a:pPr>
            <a:r>
              <a:rPr lang="is-IS" dirty="0" smtClean="0"/>
              <a:t>Predictive Accuracy (overfitting): trade-off between:</a:t>
            </a:r>
          </a:p>
          <a:p>
            <a:pPr marL="628650" lvl="1" indent="-285750">
              <a:buFontTx/>
              <a:buChar char="-"/>
            </a:pPr>
            <a:r>
              <a:rPr lang="en-GB" dirty="0" smtClean="0"/>
              <a:t>How well ca we fit this particular dataset?</a:t>
            </a:r>
          </a:p>
          <a:p>
            <a:pPr marL="628650" lvl="1" indent="-285750">
              <a:buFontTx/>
              <a:buChar char="-"/>
            </a:pPr>
            <a:r>
              <a:rPr lang="en-GB" dirty="0" smtClean="0"/>
              <a:t>How well can the results be generalised to other datasets?</a:t>
            </a:r>
          </a:p>
        </p:txBody>
      </p:sp>
      <p:sp>
        <p:nvSpPr>
          <p:cNvPr id="4" name="TextBox 3"/>
          <p:cNvSpPr txBox="1"/>
          <p:nvPr/>
        </p:nvSpPr>
        <p:spPr>
          <a:xfrm>
            <a:off x="266290" y="3264486"/>
            <a:ext cx="8267700" cy="2800767"/>
          </a:xfrm>
          <a:prstGeom prst="rect">
            <a:avLst/>
          </a:prstGeom>
          <a:noFill/>
        </p:spPr>
        <p:txBody>
          <a:bodyPr wrap="square" rtlCol="0">
            <a:spAutoFit/>
          </a:bodyPr>
          <a:lstStyle/>
          <a:p>
            <a:r>
              <a:rPr lang="is-IS" sz="1400" b="1" dirty="0" smtClean="0"/>
              <a:t>Cross Validation</a:t>
            </a:r>
            <a:endParaRPr lang="is-IS" sz="1400" dirty="0" smtClean="0"/>
          </a:p>
          <a:p>
            <a:endParaRPr lang="is-IS" dirty="0" smtClean="0"/>
          </a:p>
          <a:p>
            <a:r>
              <a:rPr lang="en-GB" dirty="0" smtClean="0"/>
              <a:t>It is a technique to determine whether a model can be generalised to other similar databases (it measure the accuracy of a model).</a:t>
            </a:r>
          </a:p>
          <a:p>
            <a:endParaRPr lang="en-GB" dirty="0"/>
          </a:p>
          <a:p>
            <a:r>
              <a:rPr lang="en-GB" dirty="0" smtClean="0"/>
              <a:t>Approach:</a:t>
            </a:r>
            <a:endParaRPr lang="en-GB" dirty="0"/>
          </a:p>
          <a:p>
            <a:pPr marL="285750" indent="-285750">
              <a:buFontTx/>
              <a:buChar char="-"/>
            </a:pPr>
            <a:r>
              <a:rPr lang="en-GB" dirty="0" smtClean="0"/>
              <a:t>Divide the dataset into training and test datasets</a:t>
            </a:r>
          </a:p>
          <a:p>
            <a:pPr marL="285750" indent="-285750">
              <a:buFontTx/>
              <a:buChar char="-"/>
            </a:pPr>
            <a:r>
              <a:rPr lang="en-GB" dirty="0" smtClean="0"/>
              <a:t>Fit the model to the training set</a:t>
            </a:r>
          </a:p>
          <a:p>
            <a:pPr marL="285750" indent="-285750">
              <a:buFontTx/>
              <a:buChar char="-"/>
            </a:pPr>
            <a:r>
              <a:rPr lang="en-GB" dirty="0" smtClean="0"/>
              <a:t>Use test set to evaluate goodness of fit</a:t>
            </a:r>
          </a:p>
          <a:p>
            <a:endParaRPr lang="en-GB" dirty="0"/>
          </a:p>
          <a:p>
            <a:r>
              <a:rPr lang="en-GB" dirty="0" smtClean="0"/>
              <a:t>Theory</a:t>
            </a:r>
            <a:endParaRPr lang="en-GB" dirty="0"/>
          </a:p>
          <a:p>
            <a:pPr marL="285750" indent="-285750">
              <a:buFontTx/>
              <a:buChar char="-"/>
            </a:pPr>
            <a:r>
              <a:rPr lang="en-GB" dirty="0" smtClean="0"/>
              <a:t>Signal is correlated across tests and training sets</a:t>
            </a:r>
          </a:p>
          <a:p>
            <a:pPr marL="285750" indent="-285750">
              <a:buFontTx/>
              <a:buChar char="-"/>
            </a:pPr>
            <a:r>
              <a:rPr lang="en-GB" dirty="0" smtClean="0"/>
              <a:t>Noise is uncorrelated across tests and training sets</a:t>
            </a:r>
          </a:p>
        </p:txBody>
      </p:sp>
    </p:spTree>
    <p:extLst>
      <p:ext uri="{BB962C8B-B14F-4D97-AF65-F5344CB8AC3E}">
        <p14:creationId xmlns:p14="http://schemas.microsoft.com/office/powerpoint/2010/main" val="54115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8690" y="397211"/>
            <a:ext cx="5270910" cy="369332"/>
          </a:xfrm>
          <a:prstGeom prst="rect">
            <a:avLst/>
          </a:prstGeom>
          <a:noFill/>
        </p:spPr>
        <p:txBody>
          <a:bodyPr wrap="square" rtlCol="0">
            <a:spAutoFit/>
          </a:bodyPr>
          <a:lstStyle/>
          <a:p>
            <a:r>
              <a:rPr lang="en-GB" sz="1800" b="1" dirty="0" smtClean="0"/>
              <a:t>References</a:t>
            </a:r>
            <a:endParaRPr lang="en-GB" sz="1800" b="1" dirty="0"/>
          </a:p>
        </p:txBody>
      </p:sp>
      <p:sp>
        <p:nvSpPr>
          <p:cNvPr id="4" name="TextBox 3"/>
          <p:cNvSpPr txBox="1"/>
          <p:nvPr/>
        </p:nvSpPr>
        <p:spPr>
          <a:xfrm>
            <a:off x="520700" y="1028700"/>
            <a:ext cx="3597780" cy="2469266"/>
          </a:xfrm>
          <a:prstGeom prst="rect">
            <a:avLst/>
          </a:prstGeom>
          <a:noFill/>
        </p:spPr>
        <p:txBody>
          <a:bodyPr wrap="none" rtlCol="0">
            <a:spAutoFit/>
          </a:bodyPr>
          <a:lstStyle/>
          <a:p>
            <a:r>
              <a:rPr lang="en-GB" dirty="0" err="1" smtClean="0"/>
              <a:t>Nelder</a:t>
            </a:r>
            <a:r>
              <a:rPr lang="en-GB" dirty="0" smtClean="0"/>
              <a:t> and </a:t>
            </a:r>
            <a:r>
              <a:rPr lang="en-GB" dirty="0" err="1" smtClean="0"/>
              <a:t>Wedderburn</a:t>
            </a:r>
            <a:r>
              <a:rPr lang="en-GB" dirty="0" smtClean="0"/>
              <a:t>, 1972</a:t>
            </a:r>
          </a:p>
          <a:p>
            <a:r>
              <a:rPr lang="en-GB" dirty="0" err="1" smtClean="0"/>
              <a:t>McCullagh</a:t>
            </a:r>
            <a:r>
              <a:rPr lang="en-GB" dirty="0" smtClean="0"/>
              <a:t> and </a:t>
            </a:r>
            <a:r>
              <a:rPr lang="en-GB" dirty="0" err="1" smtClean="0"/>
              <a:t>Nelder</a:t>
            </a:r>
            <a:r>
              <a:rPr lang="en-GB" dirty="0" smtClean="0"/>
              <a:t> 1989</a:t>
            </a:r>
          </a:p>
          <a:p>
            <a:r>
              <a:rPr lang="en-GB" dirty="0" err="1" smtClean="0"/>
              <a:t>Tibshirani</a:t>
            </a:r>
            <a:r>
              <a:rPr lang="en-GB" dirty="0" smtClean="0"/>
              <a:t> 1996</a:t>
            </a:r>
          </a:p>
          <a:p>
            <a:r>
              <a:rPr lang="en-GB" dirty="0" err="1" smtClean="0"/>
              <a:t>Koh</a:t>
            </a:r>
            <a:r>
              <a:rPr lang="en-GB" dirty="0" smtClean="0"/>
              <a:t> et al., 2007</a:t>
            </a:r>
          </a:p>
          <a:p>
            <a:r>
              <a:rPr lang="en-GB" dirty="0"/>
              <a:t>Friedman, Hastie, </a:t>
            </a:r>
            <a:r>
              <a:rPr lang="en-GB" dirty="0" err="1"/>
              <a:t>Hoefling</a:t>
            </a:r>
            <a:r>
              <a:rPr lang="en-GB" dirty="0"/>
              <a:t> </a:t>
            </a:r>
            <a:r>
              <a:rPr lang="en-GB" dirty="0" smtClean="0"/>
              <a:t>and </a:t>
            </a:r>
            <a:r>
              <a:rPr lang="en-GB" dirty="0" err="1"/>
              <a:t>Tibshirani</a:t>
            </a:r>
            <a:r>
              <a:rPr lang="en-GB" dirty="0"/>
              <a:t> </a:t>
            </a:r>
            <a:r>
              <a:rPr lang="en-GB" dirty="0" smtClean="0"/>
              <a:t>2007</a:t>
            </a:r>
          </a:p>
          <a:p>
            <a:r>
              <a:rPr lang="en-GB" dirty="0" smtClean="0"/>
              <a:t>Friedman</a:t>
            </a:r>
            <a:r>
              <a:rPr lang="en-GB" dirty="0"/>
              <a:t>, Hastie, Simon and </a:t>
            </a:r>
            <a:r>
              <a:rPr lang="en-GB" dirty="0" err="1"/>
              <a:t>Tibshirani</a:t>
            </a:r>
            <a:r>
              <a:rPr lang="en-GB" dirty="0"/>
              <a:t> </a:t>
            </a:r>
            <a:r>
              <a:rPr lang="en-GB" dirty="0" smtClean="0"/>
              <a:t>2015</a:t>
            </a:r>
          </a:p>
          <a:p>
            <a:r>
              <a:rPr lang="en-GB" dirty="0"/>
              <a:t>Lee, Sun and Saunders 2014</a:t>
            </a:r>
            <a:r>
              <a:rPr lang="en-GB" dirty="0" smtClean="0"/>
              <a:t>)</a:t>
            </a:r>
          </a:p>
          <a:p>
            <a:r>
              <a:rPr lang="en-GB" dirty="0" smtClean="0"/>
              <a:t>Hastie </a:t>
            </a:r>
            <a:r>
              <a:rPr lang="en-GB" dirty="0"/>
              <a:t>et al., </a:t>
            </a:r>
            <a:r>
              <a:rPr lang="en-GB" dirty="0" smtClean="0"/>
              <a:t>2009</a:t>
            </a:r>
          </a:p>
          <a:p>
            <a:r>
              <a:rPr lang="en-GB" dirty="0" err="1"/>
              <a:t>Boser</a:t>
            </a:r>
            <a:r>
              <a:rPr lang="en-GB" dirty="0"/>
              <a:t>, </a:t>
            </a:r>
            <a:r>
              <a:rPr lang="en-GB" dirty="0" err="1"/>
              <a:t>Guyon</a:t>
            </a:r>
            <a:r>
              <a:rPr lang="en-GB" dirty="0"/>
              <a:t> and </a:t>
            </a:r>
            <a:r>
              <a:rPr lang="en-GB" dirty="0" err="1"/>
              <a:t>Vapnik</a:t>
            </a:r>
            <a:r>
              <a:rPr lang="en-GB" dirty="0"/>
              <a:t>, </a:t>
            </a:r>
            <a:r>
              <a:rPr lang="en-GB" dirty="0" smtClean="0"/>
              <a:t>1992</a:t>
            </a:r>
          </a:p>
          <a:p>
            <a:r>
              <a:rPr lang="en-GB" dirty="0" err="1" smtClean="0"/>
              <a:t>Vapnik</a:t>
            </a:r>
            <a:r>
              <a:rPr lang="en-GB" dirty="0" smtClean="0"/>
              <a:t> 1996</a:t>
            </a:r>
          </a:p>
          <a:p>
            <a:endParaRPr lang="en-GB" dirty="0"/>
          </a:p>
        </p:txBody>
      </p:sp>
    </p:spTree>
    <p:extLst>
      <p:ext uri="{BB962C8B-B14F-4D97-AF65-F5344CB8AC3E}">
        <p14:creationId xmlns:p14="http://schemas.microsoft.com/office/powerpoint/2010/main" val="393372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nvPr>
        </p:nvGraphicFramePr>
        <p:xfrm>
          <a:off x="3273478" y="3043545"/>
          <a:ext cx="1882775" cy="508000"/>
        </p:xfrm>
        <a:graphic>
          <a:graphicData uri="http://schemas.openxmlformats.org/presentationml/2006/ole">
            <mc:AlternateContent xmlns:mc="http://schemas.openxmlformats.org/markup-compatibility/2006">
              <mc:Choice xmlns:v="urn:schemas-microsoft-com:vml" Requires="v">
                <p:oleObj spid="_x0000_s4103" name="Equation" r:id="rId4" imgW="800100" imgH="215900" progId="Equation.3">
                  <p:embed/>
                </p:oleObj>
              </mc:Choice>
              <mc:Fallback>
                <p:oleObj name="Equation" r:id="rId4" imgW="800100" imgH="215900" progId="Equation.3">
                  <p:embed/>
                  <p:pic>
                    <p:nvPicPr>
                      <p:cNvPr id="0" name=""/>
                      <p:cNvPicPr/>
                      <p:nvPr/>
                    </p:nvPicPr>
                    <p:blipFill>
                      <a:blip r:embed="rId5"/>
                      <a:stretch>
                        <a:fillRect/>
                      </a:stretch>
                    </p:blipFill>
                    <p:spPr>
                      <a:xfrm>
                        <a:off x="3273478" y="3043545"/>
                        <a:ext cx="1882775" cy="508000"/>
                      </a:xfrm>
                      <a:prstGeom prst="rect">
                        <a:avLst/>
                      </a:prstGeom>
                    </p:spPr>
                  </p:pic>
                </p:oleObj>
              </mc:Fallback>
            </mc:AlternateContent>
          </a:graphicData>
        </a:graphic>
      </p:graphicFrame>
      <p:sp>
        <p:nvSpPr>
          <p:cNvPr id="2" name="TextBox 1"/>
          <p:cNvSpPr txBox="1"/>
          <p:nvPr/>
        </p:nvSpPr>
        <p:spPr>
          <a:xfrm>
            <a:off x="259660" y="1477337"/>
            <a:ext cx="8465240" cy="769441"/>
          </a:xfrm>
          <a:prstGeom prst="rect">
            <a:avLst/>
          </a:prstGeom>
          <a:noFill/>
        </p:spPr>
        <p:txBody>
          <a:bodyPr wrap="square" rtlCol="0">
            <a:spAutoFit/>
          </a:bodyPr>
          <a:lstStyle/>
          <a:p>
            <a:pPr algn="just">
              <a:spcBef>
                <a:spcPct val="20000"/>
              </a:spcBef>
            </a:pPr>
            <a:r>
              <a:rPr lang="en-GB" sz="2000" dirty="0">
                <a:solidFill>
                  <a:srgbClr val="000000"/>
                </a:solidFill>
                <a:cs typeface="Gill Sans" charset="0"/>
              </a:rPr>
              <a:t>Are two events related (e.g. X and Y)?, how?</a:t>
            </a:r>
            <a:endParaRPr lang="en-GB" sz="2000" dirty="0">
              <a:solidFill>
                <a:srgbClr val="000000"/>
              </a:solidFill>
              <a:cs typeface="Gill Sans" charset="0"/>
            </a:endParaRPr>
          </a:p>
          <a:p>
            <a:pPr algn="just">
              <a:spcBef>
                <a:spcPct val="20000"/>
              </a:spcBef>
            </a:pPr>
            <a:r>
              <a:rPr lang="en-GB" sz="2000" dirty="0">
                <a:solidFill>
                  <a:srgbClr val="000000"/>
                </a:solidFill>
                <a:cs typeface="Gill Sans" charset="0"/>
              </a:rPr>
              <a:t>Can we use the data to develop a mathematical model (formula) for prediction?</a:t>
            </a:r>
            <a:endParaRPr lang="en-US" sz="2000" dirty="0">
              <a:solidFill>
                <a:srgbClr val="000000"/>
              </a:solidFill>
              <a:cs typeface="Gill Sans" charset="0"/>
            </a:endParaRPr>
          </a:p>
        </p:txBody>
      </p:sp>
      <p:sp>
        <p:nvSpPr>
          <p:cNvPr id="16" name="Title 5"/>
          <p:cNvSpPr txBox="1">
            <a:spLocks/>
          </p:cNvSpPr>
          <p:nvPr/>
        </p:nvSpPr>
        <p:spPr>
          <a:xfrm>
            <a:off x="549276" y="120670"/>
            <a:ext cx="8042276" cy="756630"/>
          </a:xfrm>
          <a:prstGeom prst="rect">
            <a:avLst/>
          </a:prstGeom>
        </p:spPr>
        <p:txBody>
          <a:bodyPr anchor="ctr"/>
          <a:lstStyle>
            <a:lvl1pPr algn="ctr" defTabSz="914400" rtl="0" eaLnBrk="1" latinLnBrk="0" hangingPunct="1">
              <a:spcBef>
                <a:spcPct val="0"/>
              </a:spcBef>
              <a:buNone/>
              <a:defRPr sz="4600" kern="1200">
                <a:solidFill>
                  <a:schemeClr val="accent1"/>
                </a:solidFill>
                <a:latin typeface="+mj-lt"/>
                <a:ea typeface="+mj-ea"/>
                <a:cs typeface="+mj-cs"/>
              </a:defRPr>
            </a:lvl1pPr>
          </a:lstStyle>
          <a:p>
            <a:r>
              <a:rPr lang="en-GB" dirty="0">
                <a:solidFill>
                  <a:srgbClr val="000000"/>
                </a:solidFill>
              </a:rPr>
              <a:t>Regularised Logistic Regression</a:t>
            </a:r>
            <a:endParaRPr lang="en-GB" dirty="0">
              <a:solidFill>
                <a:srgbClr val="000000"/>
              </a:solidFill>
            </a:endParaRPr>
          </a:p>
        </p:txBody>
      </p:sp>
      <p:sp>
        <p:nvSpPr>
          <p:cNvPr id="21" name="TextBox 20"/>
          <p:cNvSpPr txBox="1"/>
          <p:nvPr/>
        </p:nvSpPr>
        <p:spPr>
          <a:xfrm>
            <a:off x="229882" y="899596"/>
            <a:ext cx="8366588" cy="461665"/>
          </a:xfrm>
          <a:prstGeom prst="rect">
            <a:avLst/>
          </a:prstGeom>
          <a:noFill/>
        </p:spPr>
        <p:txBody>
          <a:bodyPr wrap="square" rtlCol="0">
            <a:spAutoFit/>
          </a:bodyPr>
          <a:lstStyle/>
          <a:p>
            <a:r>
              <a:rPr lang="en-GB" sz="2400" b="1" dirty="0"/>
              <a:t>Regularised Logistic Regression</a:t>
            </a:r>
            <a:endParaRPr lang="en-GB" sz="2400" baseline="30000" dirty="0"/>
          </a:p>
        </p:txBody>
      </p:sp>
      <p:sp>
        <p:nvSpPr>
          <p:cNvPr id="15" name="TextBox 14"/>
          <p:cNvSpPr txBox="1"/>
          <p:nvPr/>
        </p:nvSpPr>
        <p:spPr>
          <a:xfrm>
            <a:off x="412060" y="2605445"/>
            <a:ext cx="8465240" cy="400110"/>
          </a:xfrm>
          <a:prstGeom prst="rect">
            <a:avLst/>
          </a:prstGeom>
          <a:noFill/>
        </p:spPr>
        <p:txBody>
          <a:bodyPr wrap="square" rtlCol="0">
            <a:spAutoFit/>
          </a:bodyPr>
          <a:lstStyle/>
          <a:p>
            <a:pPr algn="just">
              <a:spcBef>
                <a:spcPct val="20000"/>
              </a:spcBef>
            </a:pPr>
            <a:r>
              <a:rPr lang="en-GB" sz="2000" dirty="0">
                <a:solidFill>
                  <a:srgbClr val="000000"/>
                </a:solidFill>
                <a:cs typeface="Gill Sans" charset="0"/>
              </a:rPr>
              <a:t>If there was a perfect linear relationship between X and Y, then:</a:t>
            </a:r>
            <a:endParaRPr lang="en-US" sz="2000" dirty="0">
              <a:solidFill>
                <a:srgbClr val="000000"/>
              </a:solidFill>
              <a:cs typeface="Gill Sans" charset="0"/>
            </a:endParaRPr>
          </a:p>
        </p:txBody>
      </p:sp>
      <p:sp>
        <p:nvSpPr>
          <p:cNvPr id="17" name="TextBox 16"/>
          <p:cNvSpPr txBox="1"/>
          <p:nvPr/>
        </p:nvSpPr>
        <p:spPr>
          <a:xfrm>
            <a:off x="412061" y="3793273"/>
            <a:ext cx="1865743" cy="400110"/>
          </a:xfrm>
          <a:prstGeom prst="rect">
            <a:avLst/>
          </a:prstGeom>
          <a:noFill/>
        </p:spPr>
        <p:txBody>
          <a:bodyPr wrap="square" rtlCol="0">
            <a:spAutoFit/>
          </a:bodyPr>
          <a:lstStyle/>
          <a:p>
            <a:pPr algn="just">
              <a:spcBef>
                <a:spcPct val="20000"/>
              </a:spcBef>
            </a:pPr>
            <a:r>
              <a:rPr lang="en-GB" sz="2000" dirty="0">
                <a:solidFill>
                  <a:srgbClr val="000000"/>
                </a:solidFill>
                <a:cs typeface="Gill Sans" charset="0"/>
              </a:rPr>
              <a:t>However:</a:t>
            </a:r>
            <a:endParaRPr lang="en-US" sz="2000" dirty="0">
              <a:solidFill>
                <a:srgbClr val="000000"/>
              </a:solidFill>
              <a:cs typeface="Gill Sans" charset="0"/>
            </a:endParaRPr>
          </a:p>
        </p:txBody>
      </p:sp>
      <p:pic>
        <p:nvPicPr>
          <p:cNvPr id="4" name="Picture 3"/>
          <p:cNvPicPr>
            <a:picLocks noChangeAspect="1"/>
          </p:cNvPicPr>
          <p:nvPr/>
        </p:nvPicPr>
        <p:blipFill>
          <a:blip r:embed="rId6"/>
          <a:stretch>
            <a:fillRect/>
          </a:stretch>
        </p:blipFill>
        <p:spPr>
          <a:xfrm>
            <a:off x="259661" y="4303836"/>
            <a:ext cx="2724202" cy="2134885"/>
          </a:xfrm>
          <a:prstGeom prst="rect">
            <a:avLst/>
          </a:prstGeom>
        </p:spPr>
      </p:pic>
      <p:pic>
        <p:nvPicPr>
          <p:cNvPr id="5" name="Picture 4"/>
          <p:cNvPicPr>
            <a:picLocks noChangeAspect="1"/>
          </p:cNvPicPr>
          <p:nvPr/>
        </p:nvPicPr>
        <p:blipFill rotWithShape="1">
          <a:blip r:embed="rId7"/>
          <a:srcRect b="51450"/>
          <a:stretch/>
        </p:blipFill>
        <p:spPr>
          <a:xfrm>
            <a:off x="3273478" y="4251590"/>
            <a:ext cx="2631966" cy="2187131"/>
          </a:xfrm>
          <a:prstGeom prst="rect">
            <a:avLst/>
          </a:prstGeom>
        </p:spPr>
      </p:pic>
      <p:pic>
        <p:nvPicPr>
          <p:cNvPr id="8" name="Picture 7"/>
          <p:cNvPicPr>
            <a:picLocks noChangeAspect="1"/>
          </p:cNvPicPr>
          <p:nvPr/>
        </p:nvPicPr>
        <p:blipFill rotWithShape="1">
          <a:blip r:embed="rId7"/>
          <a:srcRect t="51787"/>
          <a:stretch/>
        </p:blipFill>
        <p:spPr>
          <a:xfrm>
            <a:off x="6151625" y="4212659"/>
            <a:ext cx="2697520" cy="2226060"/>
          </a:xfrm>
          <a:prstGeom prst="rect">
            <a:avLst/>
          </a:prstGeom>
        </p:spPr>
      </p:pic>
    </p:spTree>
    <p:extLst>
      <p:ext uri="{BB962C8B-B14F-4D97-AF65-F5344CB8AC3E}">
        <p14:creationId xmlns:p14="http://schemas.microsoft.com/office/powerpoint/2010/main" val="145924459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5591</TotalTime>
  <Words>1002</Words>
  <Application>Microsoft Macintosh PowerPoint</Application>
  <PresentationFormat>On-screen Show (4:3)</PresentationFormat>
  <Paragraphs>134</Paragraphs>
  <Slides>10</Slides>
  <Notes>2</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7" baseType="lpstr">
      <vt:lpstr>Calibri</vt:lpstr>
      <vt:lpstr>Calibri Light</vt:lpstr>
      <vt:lpstr>Gill Sans</vt:lpstr>
      <vt:lpstr>Times New Roman</vt:lpstr>
      <vt:lpstr>Arial</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Perla Troncoso Rey (EI)</dc:creator>
  <cp:lastModifiedBy>Perla Troncoso Rey (EI)</cp:lastModifiedBy>
  <cp:revision>14</cp:revision>
  <dcterms:created xsi:type="dcterms:W3CDTF">2017-01-20T13:22:22Z</dcterms:created>
  <dcterms:modified xsi:type="dcterms:W3CDTF">2017-01-24T10:33:48Z</dcterms:modified>
</cp:coreProperties>
</file>